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9" r:id="rId4"/>
    <p:sldId id="288" r:id="rId5"/>
    <p:sldId id="258" r:id="rId6"/>
    <p:sldId id="261" r:id="rId7"/>
    <p:sldId id="289" r:id="rId8"/>
    <p:sldId id="262" r:id="rId9"/>
    <p:sldId id="263" r:id="rId10"/>
    <p:sldId id="291" r:id="rId11"/>
    <p:sldId id="292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86" r:id="rId21"/>
    <p:sldId id="293" r:id="rId22"/>
    <p:sldId id="294" r:id="rId23"/>
    <p:sldId id="296" r:id="rId24"/>
    <p:sldId id="297" r:id="rId25"/>
    <p:sldId id="298" r:id="rId26"/>
    <p:sldId id="284" r:id="rId27"/>
  </p:sldIdLst>
  <p:sldSz cx="9144000" cy="5143500" type="screen16x9"/>
  <p:notesSz cx="68834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3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7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6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4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67" algn="l" defTabSz="914307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22" algn="l" defTabSz="914307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74" algn="l" defTabSz="914307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29" algn="l" defTabSz="914307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36" userDrawn="1">
          <p15:clr>
            <a:srgbClr val="A4A3A4"/>
          </p15:clr>
        </p15:guide>
        <p15:guide id="2" pos="2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EF3"/>
    <a:srgbClr val="AD38BA"/>
    <a:srgbClr val="FFCE00"/>
    <a:srgbClr val="005FB1"/>
    <a:srgbClr val="E4E5E3"/>
    <a:srgbClr val="F4991C"/>
    <a:srgbClr val="0070BC"/>
    <a:srgbClr val="0066CC"/>
    <a:srgbClr val="0071B9"/>
    <a:srgbClr val="006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79" autoAdjust="0"/>
    <p:restoredTop sz="86485" autoAdjust="0"/>
  </p:normalViewPr>
  <p:slideViewPr>
    <p:cSldViewPr>
      <p:cViewPr varScale="1">
        <p:scale>
          <a:sx n="150" d="100"/>
          <a:sy n="150" d="100"/>
        </p:scale>
        <p:origin x="1264" y="160"/>
      </p:cViewPr>
      <p:guideLst>
        <p:guide orient="horz" pos="736"/>
        <p:guide pos="295"/>
      </p:guideLst>
    </p:cSldViewPr>
  </p:slideViewPr>
  <p:outlineViewPr>
    <p:cViewPr>
      <p:scale>
        <a:sx n="33" d="100"/>
        <a:sy n="33" d="100"/>
      </p:scale>
      <p:origin x="264" y="18507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25" d="100"/>
          <a:sy n="125" d="100"/>
        </p:scale>
        <p:origin x="-4736" y="-128"/>
      </p:cViewPr>
      <p:guideLst>
        <p:guide orient="horz" pos="3120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90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r>
              <a:rPr lang="de-CH"/>
              <a:t>GV 30.08.2017</a:t>
            </a:r>
            <a:endParaRPr lang="en-US"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BC02949-F2C3-4B56-9423-3517D741632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673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98900" y="0"/>
            <a:ext cx="29829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CH"/>
              <a:t>GV 30.08.2017</a:t>
            </a:r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705350"/>
            <a:ext cx="550545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829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98900" y="9409113"/>
            <a:ext cx="29829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7EB9D-C8CC-2F4E-B068-7EAE194458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6840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7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4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7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2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4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9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7EB9D-C8CC-2F4E-B068-7EAE1944582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28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7EB9D-C8CC-2F4E-B068-7EAE1944582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56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DD46C2D-A1EB-C542-BFF3-C6552030B18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893071" y="633194"/>
            <a:ext cx="3600400" cy="731765"/>
          </a:xfrm>
          <a:ln>
            <a:noFill/>
          </a:ln>
        </p:spPr>
        <p:txBody>
          <a:bodyPr/>
          <a:lstStyle>
            <a:lvl1pPr>
              <a:defRPr sz="5000" b="1" i="0" baseline="0">
                <a:solidFill>
                  <a:srgbClr val="AD38B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Los is </a:t>
            </a:r>
            <a:r>
              <a:rPr lang="en-US" dirty="0" err="1"/>
              <a:t>Läbe</a:t>
            </a:r>
            <a:r>
              <a:rPr lang="en-US" dirty="0"/>
              <a:t>.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932040" y="2182342"/>
            <a:ext cx="3168352" cy="1314450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err="1"/>
              <a:t>Kauffrau</a:t>
            </a:r>
            <a:r>
              <a:rPr lang="en-US" dirty="0"/>
              <a:t> /Kaufmann Branche Bank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Berufsmatura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ideale</a:t>
            </a:r>
            <a:r>
              <a:rPr lang="en-US" dirty="0"/>
              <a:t> Alternative </a:t>
            </a:r>
            <a:r>
              <a:rPr lang="en-US" dirty="0" err="1"/>
              <a:t>zum</a:t>
            </a:r>
            <a:r>
              <a:rPr lang="en-US" dirty="0"/>
              <a:t> Gymnasium –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echten</a:t>
            </a:r>
            <a:r>
              <a:rPr lang="en-US" dirty="0"/>
              <a:t> Leben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8646498-CDD2-5B47-B7D6-B4FBBEECC28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93071" y="1217188"/>
            <a:ext cx="3600400" cy="73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0" baseline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en-US" sz="5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Banklehre.ch</a:t>
            </a:r>
            <a:endParaRPr lang="en-US" sz="50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AB607E8-B6F7-9E41-BA18-B5A6B5B15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t="19765" r="25456" b="26274"/>
          <a:stretch/>
        </p:blipFill>
        <p:spPr>
          <a:xfrm>
            <a:off x="0" y="0"/>
            <a:ext cx="4572000" cy="3052578"/>
          </a:xfrm>
          <a:prstGeom prst="homePlate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7F6C0EE-986C-7E44-8E0D-2B5E3FFBD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92714" b="48176"/>
          <a:stretch/>
        </p:blipFill>
        <p:spPr>
          <a:xfrm rot="5400000">
            <a:off x="4989198" y="-288979"/>
            <a:ext cx="1073703" cy="16200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AA129E6-BFBD-0D45-9E5E-551B0FAE9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28"/>
            <a:ext cx="9144000" cy="10747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FA1FD86-CD2B-B249-8B1A-14A7A090F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2" r="93669" b="35775"/>
          <a:stretch/>
        </p:blipFill>
        <p:spPr>
          <a:xfrm>
            <a:off x="3078078" y="2067694"/>
            <a:ext cx="557818" cy="180019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085C72C-A160-9F46-9408-C49596719E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6601" r="22633" b="13769"/>
          <a:stretch/>
        </p:blipFill>
        <p:spPr>
          <a:xfrm>
            <a:off x="-1632075" y="1491630"/>
            <a:ext cx="3859850" cy="2577098"/>
          </a:xfrm>
          <a:prstGeom prst="homePlate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0602ED1-C088-054C-B2C2-4F65A5B0A6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67" r="45658" b="77971"/>
          <a:stretch/>
        </p:blipFill>
        <p:spPr>
          <a:xfrm>
            <a:off x="288032" y="1995686"/>
            <a:ext cx="4788024" cy="18009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3C78814-21BB-144F-90AD-75C88C3410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744EC7-21B6-DF4A-909F-A34AE622B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12720" r="20118" b="25838"/>
          <a:stretch/>
        </p:blipFill>
        <p:spPr>
          <a:xfrm>
            <a:off x="-2412776" y="-506950"/>
            <a:ext cx="8462961" cy="5650450"/>
          </a:xfrm>
          <a:prstGeom prst="homePlat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8F5C47B-1D17-3D42-9097-9BD619A3AAF8}"/>
              </a:ext>
            </a:extLst>
          </p:cNvPr>
          <p:cNvSpPr txBox="1"/>
          <p:nvPr userDrawn="1"/>
        </p:nvSpPr>
        <p:spPr>
          <a:xfrm>
            <a:off x="1789043" y="-42738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C437FD-FDD9-8249-83FA-BB0B80561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70033" r="37472" b="20210"/>
          <a:stretch/>
        </p:blipFill>
        <p:spPr>
          <a:xfrm>
            <a:off x="-14438112" y="3651870"/>
            <a:ext cx="13105456" cy="1626111"/>
          </a:xfrm>
          <a:prstGeom prst="rect">
            <a:avLst/>
          </a:prstGeom>
          <a:effectLst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97DA1DD-4D4F-334E-924B-8D014B26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1" t="62256" r="25946" b="20210"/>
          <a:stretch/>
        </p:blipFill>
        <p:spPr>
          <a:xfrm rot="5400000">
            <a:off x="6945688" y="2786645"/>
            <a:ext cx="840602" cy="292225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C61B101-781F-E043-AB32-4A68420F2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8804" r="29229" b="20210"/>
          <a:stretch/>
        </p:blipFill>
        <p:spPr>
          <a:xfrm rot="16200000">
            <a:off x="4206383" y="3796085"/>
            <a:ext cx="1266070" cy="18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8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276442"/>
            <a:ext cx="8229600" cy="540111"/>
          </a:xfrm>
          <a:ln>
            <a:noFill/>
          </a:ln>
        </p:spPr>
        <p:txBody>
          <a:bodyPr/>
          <a:lstStyle>
            <a:lvl1pPr>
              <a:defRPr b="1" i="0">
                <a:solidFill>
                  <a:srgbClr val="AD38BA"/>
                </a:solidFill>
                <a:latin typeface="Calibri" panose="020F0502020204030204" pitchFamily="34" charset="0"/>
                <a:ea typeface="Helvetica Neue Medium" panose="020005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/>
              <a:t>Zürich, 17. März 2022 | </a:t>
            </a:r>
            <a:r>
              <a:rPr lang="de-CH" dirty="0" err="1"/>
              <a:t>Lorem</a:t>
            </a:r>
            <a:r>
              <a:rPr lang="de-CH" dirty="0"/>
              <a:t> </a:t>
            </a:r>
            <a:r>
              <a:rPr lang="de-CH" dirty="0" err="1"/>
              <a:t>ipsum</a:t>
            </a:r>
            <a:r>
              <a:rPr lang="de-CH" dirty="0"/>
              <a:t> </a:t>
            </a:r>
            <a:r>
              <a:rPr lang="de-CH" dirty="0" err="1"/>
              <a:t>dolor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32E0592-DA9F-7549-B209-00D17A7012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200150"/>
            <a:ext cx="8240713" cy="3394075"/>
          </a:xfrm>
        </p:spPr>
        <p:txBody>
          <a:bodyPr/>
          <a:lstStyle>
            <a:lvl1pPr>
              <a:buNone/>
              <a:defRPr sz="1800" baseline="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34905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/>
              <a:t>Zürich, 17. März 2022 | </a:t>
            </a:r>
            <a:r>
              <a:rPr lang="de-CH" dirty="0" err="1"/>
              <a:t>Lorem</a:t>
            </a:r>
            <a:r>
              <a:rPr lang="de-CH" dirty="0"/>
              <a:t> </a:t>
            </a:r>
            <a:r>
              <a:rPr lang="de-CH" dirty="0" err="1"/>
              <a:t>ipsum</a:t>
            </a:r>
            <a:r>
              <a:rPr lang="de-CH" dirty="0"/>
              <a:t> </a:t>
            </a:r>
            <a:r>
              <a:rPr lang="de-CH" dirty="0" err="1"/>
              <a:t>dolor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32E0592-DA9F-7549-B209-00D17A7012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200150"/>
            <a:ext cx="3898775" cy="3394075"/>
          </a:xfrm>
        </p:spPr>
        <p:txBody>
          <a:bodyPr/>
          <a:lstStyle>
            <a:lvl1pPr>
              <a:buNone/>
              <a:defRPr sz="1800" baseline="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4D51F1F-0D47-3948-906C-BC9135901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5" t="10801" r="23961" b="66800"/>
          <a:stretch/>
        </p:blipFill>
        <p:spPr>
          <a:xfrm>
            <a:off x="6228184" y="-164554"/>
            <a:ext cx="2915816" cy="21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59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/>
              <a:t>Zürich, 17. März 2022 | </a:t>
            </a:r>
            <a:r>
              <a:rPr lang="de-CH" dirty="0" err="1"/>
              <a:t>Lorem</a:t>
            </a:r>
            <a:r>
              <a:rPr lang="de-CH" dirty="0"/>
              <a:t> </a:t>
            </a:r>
            <a:r>
              <a:rPr lang="de-CH" dirty="0" err="1"/>
              <a:t>ipsum</a:t>
            </a:r>
            <a:r>
              <a:rPr lang="de-CH" dirty="0"/>
              <a:t> </a:t>
            </a:r>
            <a:r>
              <a:rPr lang="de-CH" dirty="0" err="1"/>
              <a:t>dolor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32E0592-DA9F-7549-B209-00D17A7012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55121" y="1200150"/>
            <a:ext cx="4042792" cy="3394075"/>
          </a:xfrm>
        </p:spPr>
        <p:txBody>
          <a:bodyPr/>
          <a:lstStyle>
            <a:lvl1pPr>
              <a:buNone/>
              <a:defRPr sz="1800" baseline="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6C47A4A-4DF7-184A-B7CC-04DE633D2E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6692" y="1200150"/>
            <a:ext cx="4054475" cy="339407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742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/>
              <a:t>Zürich, 17. März 2022 | </a:t>
            </a:r>
            <a:r>
              <a:rPr lang="de-CH" dirty="0" err="1"/>
              <a:t>Lorem</a:t>
            </a:r>
            <a:r>
              <a:rPr lang="de-CH" dirty="0"/>
              <a:t> </a:t>
            </a:r>
            <a:r>
              <a:rPr lang="de-CH" dirty="0" err="1"/>
              <a:t>ipsum</a:t>
            </a:r>
            <a:r>
              <a:rPr lang="de-CH" dirty="0"/>
              <a:t> </a:t>
            </a:r>
            <a:r>
              <a:rPr lang="de-CH" dirty="0" err="1"/>
              <a:t>dolor</a:t>
            </a:r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DD46C2D-A1EB-C542-BFF3-C6552030B18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893071" y="2128810"/>
            <a:ext cx="3600400" cy="731765"/>
          </a:xfrm>
          <a:ln>
            <a:noFill/>
          </a:ln>
        </p:spPr>
        <p:txBody>
          <a:bodyPr/>
          <a:lstStyle>
            <a:lvl1pPr>
              <a:defRPr sz="5000" b="1" i="0" baseline="0">
                <a:solidFill>
                  <a:srgbClr val="AD38B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Los is </a:t>
            </a:r>
            <a:r>
              <a:rPr lang="en-US" dirty="0" err="1"/>
              <a:t>Läbe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8646498-CDD2-5B47-B7D6-B4FBBEECC28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93071" y="2712804"/>
            <a:ext cx="3600400" cy="73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0" baseline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en-US" sz="5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Banklehre.ch</a:t>
            </a:r>
            <a:endParaRPr lang="en-US" sz="50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602ED1-C088-054C-B2C2-4F65A5B0A6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67" r="45658" b="77971"/>
          <a:stretch/>
        </p:blipFill>
        <p:spPr>
          <a:xfrm rot="5400000">
            <a:off x="-2342404" y="2328853"/>
            <a:ext cx="7466018" cy="280831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7F6C0EE-986C-7E44-8E0D-2B5E3FFBD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92714" b="48176"/>
          <a:stretch/>
        </p:blipFill>
        <p:spPr>
          <a:xfrm>
            <a:off x="3923928" y="1746211"/>
            <a:ext cx="1145711" cy="172871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934E27-7802-F24A-B891-BAECCFF909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3908"/>
            <a:ext cx="9144000" cy="10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AD38B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18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 baseline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FontTx/>
              <a:buBlip>
                <a:blip r:embed="rId2"/>
              </a:buBlip>
              <a:defRPr sz="1000"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e-CH" dirty="0"/>
              <a:t>Zürich, 17. März 2022 | </a:t>
            </a:r>
            <a:r>
              <a:rPr lang="de-CH" dirty="0" err="1"/>
              <a:t>Lorem</a:t>
            </a:r>
            <a:r>
              <a:rPr lang="de-CH" dirty="0"/>
              <a:t> </a:t>
            </a:r>
            <a:r>
              <a:rPr lang="de-CH" dirty="0" err="1"/>
              <a:t>ipsum</a:t>
            </a:r>
            <a:r>
              <a:rPr lang="de-CH" dirty="0"/>
              <a:t> </a:t>
            </a:r>
            <a:r>
              <a:rPr lang="de-CH" dirty="0" err="1"/>
              <a:t>dolor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CA346C-A2FC-E140-8D7A-8F13188FA3A8}"/>
              </a:ext>
            </a:extLst>
          </p:cNvPr>
          <p:cNvSpPr txBox="1"/>
          <p:nvPr userDrawn="1"/>
        </p:nvSpPr>
        <p:spPr>
          <a:xfrm>
            <a:off x="1216550" y="48502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3C78814-21BB-144F-90AD-75C88C3410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744EC7-21B6-DF4A-909F-A34AE622B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65" r="-8488" b="624"/>
          <a:stretch/>
        </p:blipFill>
        <p:spPr>
          <a:xfrm>
            <a:off x="-2378793" y="-506950"/>
            <a:ext cx="8462961" cy="5650450"/>
          </a:xfrm>
          <a:prstGeom prst="homePlat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8F5C47B-1D17-3D42-9097-9BD619A3AAF8}"/>
              </a:ext>
            </a:extLst>
          </p:cNvPr>
          <p:cNvSpPr txBox="1"/>
          <p:nvPr userDrawn="1"/>
        </p:nvSpPr>
        <p:spPr>
          <a:xfrm>
            <a:off x="1789043" y="-42738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C437FD-FDD9-8249-83FA-BB0B80561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70033" r="37472" b="20210"/>
          <a:stretch/>
        </p:blipFill>
        <p:spPr>
          <a:xfrm>
            <a:off x="-14438112" y="3651870"/>
            <a:ext cx="13105456" cy="1626111"/>
          </a:xfrm>
          <a:prstGeom prst="rect">
            <a:avLst/>
          </a:prstGeom>
          <a:effectLst/>
        </p:spPr>
      </p:pic>
      <p:sp>
        <p:nvSpPr>
          <p:cNvPr id="174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926457" y="378939"/>
            <a:ext cx="4536504" cy="1152128"/>
          </a:xfrm>
          <a:solidFill>
            <a:srgbClr val="00CEF3">
              <a:alpha val="0"/>
            </a:srgbClr>
          </a:solidFill>
        </p:spPr>
        <p:txBody>
          <a:bodyPr/>
          <a:lstStyle>
            <a:lvl1pPr>
              <a:defRPr sz="3000" b="1" i="0" baseline="0">
                <a:solidFill>
                  <a:srgbClr val="AD38BA"/>
                </a:solidFill>
                <a:latin typeface="Calibri" panose="020F0502020204030204" pitchFamily="34" charset="0"/>
                <a:ea typeface="Helvetica Neue Medium" panose="020005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«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stehen</a:t>
            </a:r>
            <a:r>
              <a:rPr lang="en-US" dirty="0"/>
              <a:t> Lorem Ipsum»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97DA1DD-4D4F-334E-924B-8D014B26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1" t="62256" r="25946" b="20210"/>
          <a:stretch/>
        </p:blipFill>
        <p:spPr>
          <a:xfrm rot="5400000">
            <a:off x="3327538" y="2476564"/>
            <a:ext cx="840602" cy="29222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F6E2402-DF8E-C449-9295-633C9B446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0" t="70035" r="29840" b="20208"/>
          <a:stretch/>
        </p:blipFill>
        <p:spPr>
          <a:xfrm>
            <a:off x="-601419" y="3517389"/>
            <a:ext cx="1224136" cy="16261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BE94668-1780-0D49-B39C-9E18F9E6A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5" t="62256" r="29229" b="30399"/>
          <a:stretch/>
        </p:blipFill>
        <p:spPr>
          <a:xfrm rot="16200000">
            <a:off x="4337740" y="3756805"/>
            <a:ext cx="1683733" cy="122413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C61B101-781F-E043-AB32-4A68420F2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8804" r="29229" b="20210"/>
          <a:stretch/>
        </p:blipFill>
        <p:spPr>
          <a:xfrm rot="16200000">
            <a:off x="7372941" y="3801464"/>
            <a:ext cx="1266070" cy="18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2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3C78814-21BB-144F-90AD-75C88C3410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744EC7-21B6-DF4A-909F-A34AE622B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5" t="2961" r="13838" b="41745"/>
          <a:stretch/>
        </p:blipFill>
        <p:spPr>
          <a:xfrm>
            <a:off x="-2412776" y="-506950"/>
            <a:ext cx="8462961" cy="5650450"/>
          </a:xfrm>
          <a:prstGeom prst="homePlat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8F5C47B-1D17-3D42-9097-9BD619A3AAF8}"/>
              </a:ext>
            </a:extLst>
          </p:cNvPr>
          <p:cNvSpPr txBox="1"/>
          <p:nvPr userDrawn="1"/>
        </p:nvSpPr>
        <p:spPr>
          <a:xfrm>
            <a:off x="1789043" y="-42738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C437FD-FDD9-8249-83FA-BB0B80561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70033" r="37472" b="20210"/>
          <a:stretch/>
        </p:blipFill>
        <p:spPr>
          <a:xfrm>
            <a:off x="-14438112" y="3651870"/>
            <a:ext cx="13105456" cy="1626111"/>
          </a:xfrm>
          <a:prstGeom prst="rect">
            <a:avLst/>
          </a:prstGeom>
          <a:effectLst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97DA1DD-4D4F-334E-924B-8D014B26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1" t="62256" r="25946" b="20210"/>
          <a:stretch/>
        </p:blipFill>
        <p:spPr>
          <a:xfrm rot="5400000">
            <a:off x="6945688" y="2786645"/>
            <a:ext cx="840602" cy="292225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C61B101-781F-E043-AB32-4A68420F2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8804" r="29229" b="20210"/>
          <a:stretch/>
        </p:blipFill>
        <p:spPr>
          <a:xfrm rot="16200000">
            <a:off x="4206383" y="3796085"/>
            <a:ext cx="1266070" cy="18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7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3C78814-21BB-144F-90AD-75C88C3410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744EC7-21B6-DF4A-909F-A34AE622B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4" t="10621" r="20659" b="49912"/>
          <a:stretch/>
        </p:blipFill>
        <p:spPr>
          <a:xfrm>
            <a:off x="-1548680" y="-9616"/>
            <a:ext cx="6209913" cy="4515966"/>
          </a:xfrm>
          <a:prstGeom prst="homePlat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8F5C47B-1D17-3D42-9097-9BD619A3AAF8}"/>
              </a:ext>
            </a:extLst>
          </p:cNvPr>
          <p:cNvSpPr txBox="1"/>
          <p:nvPr userDrawn="1"/>
        </p:nvSpPr>
        <p:spPr>
          <a:xfrm>
            <a:off x="1825709" y="-46074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C437FD-FDD9-8249-83FA-BB0B80561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70033" r="37472" b="20210"/>
          <a:stretch/>
        </p:blipFill>
        <p:spPr>
          <a:xfrm>
            <a:off x="-14599997" y="3683286"/>
            <a:ext cx="13105456" cy="1626111"/>
          </a:xfrm>
          <a:prstGeom prst="rect">
            <a:avLst/>
          </a:prstGeom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5841A9-B9ED-E847-BF1A-D9FF8DC1C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0" t="34600" r="4441" b="42654"/>
          <a:stretch/>
        </p:blipFill>
        <p:spPr>
          <a:xfrm rot="10800000">
            <a:off x="-684583" y="2853496"/>
            <a:ext cx="5466871" cy="2855117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78740" y="3701605"/>
            <a:ext cx="4107908" cy="1257677"/>
          </a:xfrm>
          <a:solidFill>
            <a:srgbClr val="00CEF3">
              <a:alpha val="0"/>
            </a:srgbClr>
          </a:solidFill>
        </p:spPr>
        <p:txBody>
          <a:bodyPr/>
          <a:lstStyle>
            <a:lvl1pPr>
              <a:defRPr sz="2500" b="1" i="0" baseline="0">
                <a:solidFill>
                  <a:srgbClr val="AD38BA"/>
                </a:solidFill>
                <a:latin typeface="Calibri" panose="020F0502020204030204" pitchFamily="34" charset="0"/>
                <a:ea typeface="Helvetica Neue Medium" panose="020005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«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stehen</a:t>
            </a:r>
            <a:r>
              <a:rPr lang="en-US" dirty="0"/>
              <a:t> Lorem Ipsum»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97DA1DD-4D4F-334E-924B-8D014B26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1" t="62256" r="25946" b="20210"/>
          <a:stretch/>
        </p:blipFill>
        <p:spPr>
          <a:xfrm rot="16200000">
            <a:off x="5650009" y="3289619"/>
            <a:ext cx="840602" cy="29222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F6E2402-DF8E-C449-9295-633C9B446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0" t="70035" r="29840" b="20208"/>
          <a:stretch/>
        </p:blipFill>
        <p:spPr>
          <a:xfrm>
            <a:off x="3461253" y="-122910"/>
            <a:ext cx="1397245" cy="162611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C61B101-781F-E043-AB32-4A68420F2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8804" r="29229" b="20210"/>
          <a:stretch/>
        </p:blipFill>
        <p:spPr>
          <a:xfrm rot="16200000">
            <a:off x="7372941" y="3801464"/>
            <a:ext cx="1266070" cy="183097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D2013BA-ACB7-E74F-8545-993864219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6132" r="11510" b="55698"/>
          <a:stretch/>
        </p:blipFill>
        <p:spPr>
          <a:xfrm flipH="1">
            <a:off x="4609182" y="2131161"/>
            <a:ext cx="4534818" cy="3021955"/>
          </a:xfrm>
          <a:prstGeom prst="homePlate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B0556BE-BF38-EC4D-8A79-B9CFF81EE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0" t="34600" r="4441" b="42654"/>
          <a:stretch/>
        </p:blipFill>
        <p:spPr>
          <a:xfrm flipH="1">
            <a:off x="4858498" y="-427222"/>
            <a:ext cx="5042094" cy="338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3C78814-21BB-144F-90AD-75C88C3410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B0556BE-BF38-EC4D-8A79-B9CFF81EE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0" t="34600" r="4441" b="42654"/>
          <a:stretch/>
        </p:blipFill>
        <p:spPr>
          <a:xfrm rot="10800000" flipH="1">
            <a:off x="4716016" y="2499742"/>
            <a:ext cx="5042094" cy="338759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F744EC7-21B6-DF4A-909F-A34AE622B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 t="-2938" r="19364" b="46033"/>
          <a:stretch/>
        </p:blipFill>
        <p:spPr>
          <a:xfrm>
            <a:off x="-1438571" y="627534"/>
            <a:ext cx="6209913" cy="4515966"/>
          </a:xfrm>
          <a:prstGeom prst="homePlat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8F5C47B-1D17-3D42-9097-9BD619A3AAF8}"/>
              </a:ext>
            </a:extLst>
          </p:cNvPr>
          <p:cNvSpPr txBox="1"/>
          <p:nvPr userDrawn="1"/>
        </p:nvSpPr>
        <p:spPr>
          <a:xfrm>
            <a:off x="1825709" y="-46074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C437FD-FDD9-8249-83FA-BB0B80561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70033" r="37472" b="20210"/>
          <a:stretch/>
        </p:blipFill>
        <p:spPr>
          <a:xfrm>
            <a:off x="-14599997" y="3683286"/>
            <a:ext cx="13105456" cy="1626111"/>
          </a:xfrm>
          <a:prstGeom prst="rect">
            <a:avLst/>
          </a:prstGeom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5841A9-B9ED-E847-BF1A-D9FF8DC1C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0" t="34600" r="4441" b="42654"/>
          <a:stretch/>
        </p:blipFill>
        <p:spPr>
          <a:xfrm>
            <a:off x="-324544" y="-596602"/>
            <a:ext cx="5466871" cy="2855117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74373" y="185735"/>
            <a:ext cx="4107908" cy="1257677"/>
          </a:xfrm>
          <a:solidFill>
            <a:srgbClr val="00CEF3">
              <a:alpha val="0"/>
            </a:srgbClr>
          </a:solidFill>
        </p:spPr>
        <p:txBody>
          <a:bodyPr/>
          <a:lstStyle>
            <a:lvl1pPr>
              <a:defRPr sz="2500" b="1" i="0" baseline="0">
                <a:solidFill>
                  <a:srgbClr val="AD38BA"/>
                </a:solidFill>
                <a:latin typeface="Calibri" panose="020F0502020204030204" pitchFamily="34" charset="0"/>
                <a:ea typeface="Helvetica Neue Medium" panose="020005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«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stehen</a:t>
            </a:r>
            <a:r>
              <a:rPr lang="en-US" dirty="0"/>
              <a:t> Lorem Ipsum»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97DA1DD-4D4F-334E-924B-8D014B26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1" t="62256" r="25946" b="20210"/>
          <a:stretch/>
        </p:blipFill>
        <p:spPr>
          <a:xfrm rot="5400000">
            <a:off x="4748731" y="-1037871"/>
            <a:ext cx="840602" cy="29222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F6E2402-DF8E-C449-9295-633C9B446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0" t="70035" r="29840" b="20208"/>
          <a:stretch/>
        </p:blipFill>
        <p:spPr>
          <a:xfrm>
            <a:off x="-351186" y="3517389"/>
            <a:ext cx="1397245" cy="162611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D2013BA-ACB7-E74F-8545-993864219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6" t="4549" r="13707" b="39555"/>
          <a:stretch/>
        </p:blipFill>
        <p:spPr>
          <a:xfrm flipH="1">
            <a:off x="4499992" y="1"/>
            <a:ext cx="4866667" cy="3243096"/>
          </a:xfrm>
          <a:prstGeom prst="homePlate">
            <a:avLst/>
          </a:prstGeom>
        </p:spPr>
      </p:pic>
    </p:spTree>
    <p:extLst>
      <p:ext uri="{BB962C8B-B14F-4D97-AF65-F5344CB8AC3E}">
        <p14:creationId xmlns:p14="http://schemas.microsoft.com/office/powerpoint/2010/main" val="169394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3C78814-21BB-144F-90AD-75C88C3410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B0556BE-BF38-EC4D-8A79-B9CFF81EE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0" t="34600" r="4441" b="42654"/>
          <a:stretch/>
        </p:blipFill>
        <p:spPr>
          <a:xfrm rot="10800000" flipH="1">
            <a:off x="4716016" y="2499742"/>
            <a:ext cx="5042094" cy="338759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F744EC7-21B6-DF4A-909F-A34AE622B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-13158" r="13578" b="19671"/>
          <a:stretch/>
        </p:blipFill>
        <p:spPr>
          <a:xfrm>
            <a:off x="-1438571" y="627534"/>
            <a:ext cx="6209913" cy="4515966"/>
          </a:xfrm>
          <a:prstGeom prst="homePlat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8F5C47B-1D17-3D42-9097-9BD619A3AAF8}"/>
              </a:ext>
            </a:extLst>
          </p:cNvPr>
          <p:cNvSpPr txBox="1"/>
          <p:nvPr userDrawn="1"/>
        </p:nvSpPr>
        <p:spPr>
          <a:xfrm>
            <a:off x="1825709" y="-46074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C437FD-FDD9-8249-83FA-BB0B80561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70033" r="37472" b="20210"/>
          <a:stretch/>
        </p:blipFill>
        <p:spPr>
          <a:xfrm>
            <a:off x="-14599997" y="3683286"/>
            <a:ext cx="13105456" cy="1626111"/>
          </a:xfrm>
          <a:prstGeom prst="rect">
            <a:avLst/>
          </a:prstGeom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5841A9-B9ED-E847-BF1A-D9FF8DC1C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0" t="34600" r="4441" b="42654"/>
          <a:stretch/>
        </p:blipFill>
        <p:spPr>
          <a:xfrm>
            <a:off x="-324544" y="-596602"/>
            <a:ext cx="5466871" cy="2855117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74373" y="185735"/>
            <a:ext cx="4107908" cy="1257677"/>
          </a:xfrm>
          <a:solidFill>
            <a:srgbClr val="00CEF3">
              <a:alpha val="0"/>
            </a:srgbClr>
          </a:solidFill>
        </p:spPr>
        <p:txBody>
          <a:bodyPr/>
          <a:lstStyle>
            <a:lvl1pPr>
              <a:defRPr sz="2500" b="1" i="0" baseline="0">
                <a:solidFill>
                  <a:srgbClr val="AD38BA"/>
                </a:solidFill>
                <a:latin typeface="Calibri" panose="020F0502020204030204" pitchFamily="34" charset="0"/>
                <a:ea typeface="Helvetica Neue Medium" panose="020005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«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stehen</a:t>
            </a:r>
            <a:r>
              <a:rPr lang="en-US" dirty="0"/>
              <a:t> Lorem Ipsum»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97DA1DD-4D4F-334E-924B-8D014B26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1" t="62256" r="25946" b="20210"/>
          <a:stretch/>
        </p:blipFill>
        <p:spPr>
          <a:xfrm rot="5400000">
            <a:off x="4748731" y="-1037871"/>
            <a:ext cx="840602" cy="29222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F6E2402-DF8E-C449-9295-633C9B446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0" t="70035" r="29840" b="20208"/>
          <a:stretch/>
        </p:blipFill>
        <p:spPr>
          <a:xfrm>
            <a:off x="-351186" y="3517389"/>
            <a:ext cx="1397245" cy="162611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D2013BA-ACB7-E74F-8545-993864219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9" t="2408" r="4236" b="41737"/>
          <a:stretch/>
        </p:blipFill>
        <p:spPr>
          <a:xfrm flipH="1">
            <a:off x="4499992" y="1"/>
            <a:ext cx="4866667" cy="3243096"/>
          </a:xfrm>
          <a:prstGeom prst="homePlate">
            <a:avLst/>
          </a:prstGeom>
        </p:spPr>
      </p:pic>
    </p:spTree>
    <p:extLst>
      <p:ext uri="{BB962C8B-B14F-4D97-AF65-F5344CB8AC3E}">
        <p14:creationId xmlns:p14="http://schemas.microsoft.com/office/powerpoint/2010/main" val="14233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3C78814-21BB-144F-90AD-75C88C3410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744EC7-21B6-DF4A-909F-A34AE622B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0" t="23413" r="10782" b="44235"/>
          <a:stretch/>
        </p:blipFill>
        <p:spPr>
          <a:xfrm>
            <a:off x="-1548680" y="-9616"/>
            <a:ext cx="6209913" cy="4515966"/>
          </a:xfrm>
          <a:prstGeom prst="homePlat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8F5C47B-1D17-3D42-9097-9BD619A3AAF8}"/>
              </a:ext>
            </a:extLst>
          </p:cNvPr>
          <p:cNvSpPr txBox="1"/>
          <p:nvPr userDrawn="1"/>
        </p:nvSpPr>
        <p:spPr>
          <a:xfrm>
            <a:off x="1846978" y="-4616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C437FD-FDD9-8249-83FA-BB0B80561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70033" r="37472" b="20210"/>
          <a:stretch/>
        </p:blipFill>
        <p:spPr>
          <a:xfrm>
            <a:off x="-14599997" y="3683286"/>
            <a:ext cx="13105456" cy="1626111"/>
          </a:xfrm>
          <a:prstGeom prst="rect">
            <a:avLst/>
          </a:prstGeom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5841A9-B9ED-E847-BF1A-D9FF8DC1C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0" t="34600" r="4441" b="42654"/>
          <a:stretch/>
        </p:blipFill>
        <p:spPr>
          <a:xfrm rot="10800000">
            <a:off x="-684583" y="2853496"/>
            <a:ext cx="5466871" cy="2855117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78740" y="3701605"/>
            <a:ext cx="4107908" cy="1257677"/>
          </a:xfrm>
          <a:solidFill>
            <a:srgbClr val="00CEF3">
              <a:alpha val="0"/>
            </a:srgbClr>
          </a:solidFill>
        </p:spPr>
        <p:txBody>
          <a:bodyPr/>
          <a:lstStyle>
            <a:lvl1pPr>
              <a:defRPr sz="2500" b="1" i="0" baseline="0">
                <a:solidFill>
                  <a:srgbClr val="AD38BA"/>
                </a:solidFill>
                <a:latin typeface="Calibri" panose="020F0502020204030204" pitchFamily="34" charset="0"/>
                <a:ea typeface="Helvetica Neue Medium" panose="020005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«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stehen</a:t>
            </a:r>
            <a:r>
              <a:rPr lang="en-US" dirty="0"/>
              <a:t> Lorem Ipsum»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97DA1DD-4D4F-334E-924B-8D014B26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1" t="62256" r="25946" b="20210"/>
          <a:stretch/>
        </p:blipFill>
        <p:spPr>
          <a:xfrm rot="16200000">
            <a:off x="5650009" y="3289619"/>
            <a:ext cx="840602" cy="29222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F6E2402-DF8E-C449-9295-633C9B446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0" t="70035" r="29840" b="20208"/>
          <a:stretch/>
        </p:blipFill>
        <p:spPr>
          <a:xfrm rot="5400000">
            <a:off x="3266544" y="-495011"/>
            <a:ext cx="1397245" cy="162611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C61B101-781F-E043-AB32-4A68420F2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8804" r="29229" b="20210"/>
          <a:stretch/>
        </p:blipFill>
        <p:spPr>
          <a:xfrm rot="16200000">
            <a:off x="7372941" y="3801464"/>
            <a:ext cx="1266070" cy="183097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D2013BA-ACB7-E74F-8545-993864219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t="6565" r="33565" b="44214"/>
          <a:stretch/>
        </p:blipFill>
        <p:spPr>
          <a:xfrm flipH="1">
            <a:off x="4609182" y="2131161"/>
            <a:ext cx="6083498" cy="4053979"/>
          </a:xfrm>
          <a:prstGeom prst="homePlate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B0556BE-BF38-EC4D-8A79-B9CFF81EE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0" t="34600" r="4441" b="42654"/>
          <a:stretch/>
        </p:blipFill>
        <p:spPr>
          <a:xfrm flipH="1">
            <a:off x="4486537" y="-717632"/>
            <a:ext cx="5431803" cy="36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2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3C78814-21BB-144F-90AD-75C88C3410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744EC7-21B6-DF4A-909F-A34AE622B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192"/>
          <a:stretch/>
        </p:blipFill>
        <p:spPr>
          <a:xfrm>
            <a:off x="-1548680" y="-9616"/>
            <a:ext cx="6209913" cy="4515966"/>
          </a:xfrm>
          <a:prstGeom prst="homePlat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8F5C47B-1D17-3D42-9097-9BD619A3AAF8}"/>
              </a:ext>
            </a:extLst>
          </p:cNvPr>
          <p:cNvSpPr txBox="1"/>
          <p:nvPr userDrawn="1"/>
        </p:nvSpPr>
        <p:spPr>
          <a:xfrm>
            <a:off x="1825709" y="-46074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C437FD-FDD9-8249-83FA-BB0B80561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70033" r="37472" b="20210"/>
          <a:stretch/>
        </p:blipFill>
        <p:spPr>
          <a:xfrm>
            <a:off x="-14599997" y="3683286"/>
            <a:ext cx="13105456" cy="1626111"/>
          </a:xfrm>
          <a:prstGeom prst="rect">
            <a:avLst/>
          </a:prstGeom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5841A9-B9ED-E847-BF1A-D9FF8DC1C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0" t="34600" r="4441" b="42654"/>
          <a:stretch/>
        </p:blipFill>
        <p:spPr>
          <a:xfrm rot="10800000">
            <a:off x="-678847" y="2853496"/>
            <a:ext cx="5466871" cy="2855117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78740" y="3701605"/>
            <a:ext cx="4107908" cy="1257677"/>
          </a:xfrm>
          <a:solidFill>
            <a:srgbClr val="00CEF3">
              <a:alpha val="0"/>
            </a:srgbClr>
          </a:solidFill>
        </p:spPr>
        <p:txBody>
          <a:bodyPr/>
          <a:lstStyle>
            <a:lvl1pPr>
              <a:defRPr sz="2500" b="1" i="0" baseline="0">
                <a:solidFill>
                  <a:srgbClr val="AD38BA"/>
                </a:solidFill>
                <a:latin typeface="Calibri" panose="020F0502020204030204" pitchFamily="34" charset="0"/>
                <a:ea typeface="Helvetica Neue Medium" panose="020005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«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stehen</a:t>
            </a:r>
            <a:r>
              <a:rPr lang="en-US" dirty="0"/>
              <a:t> Lorem Ipsum»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97DA1DD-4D4F-334E-924B-8D014B26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1" t="62256" r="25946" b="20210"/>
          <a:stretch/>
        </p:blipFill>
        <p:spPr>
          <a:xfrm rot="16200000">
            <a:off x="5650009" y="3289619"/>
            <a:ext cx="840602" cy="29222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F6E2402-DF8E-C449-9295-633C9B446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0" t="70035" r="29840" b="20208"/>
          <a:stretch/>
        </p:blipFill>
        <p:spPr>
          <a:xfrm rot="5400000">
            <a:off x="3266544" y="-495011"/>
            <a:ext cx="1397245" cy="162611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C61B101-781F-E043-AB32-4A68420F2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8804" r="29229" b="20210"/>
          <a:stretch/>
        </p:blipFill>
        <p:spPr>
          <a:xfrm rot="16200000">
            <a:off x="7372941" y="3801464"/>
            <a:ext cx="1266070" cy="183097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D2013BA-ACB7-E74F-8545-993864219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54" t="4958" r="4162" b="44395"/>
          <a:stretch/>
        </p:blipFill>
        <p:spPr>
          <a:xfrm flipH="1">
            <a:off x="4609182" y="2131161"/>
            <a:ext cx="6083498" cy="4053979"/>
          </a:xfrm>
          <a:prstGeom prst="homePlate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B0556BE-BF38-EC4D-8A79-B9CFF81EE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0" t="34600" r="4441" b="42654"/>
          <a:stretch/>
        </p:blipFill>
        <p:spPr>
          <a:xfrm flipH="1">
            <a:off x="4486537" y="-717632"/>
            <a:ext cx="5431803" cy="36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0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49436"/>
            <a:ext cx="8229600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Folientitel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200155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9912" y="4817157"/>
            <a:ext cx="326598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 baseline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e-CH" dirty="0"/>
              <a:t>Zürich, 17. März 2022| </a:t>
            </a:r>
            <a:r>
              <a:rPr lang="de-CH" dirty="0" err="1"/>
              <a:t>Lorem</a:t>
            </a:r>
            <a:r>
              <a:rPr lang="de-CH" dirty="0"/>
              <a:t> </a:t>
            </a:r>
            <a:r>
              <a:rPr lang="de-CH" dirty="0" err="1"/>
              <a:t>ipsum</a:t>
            </a:r>
            <a:r>
              <a:rPr lang="de-CH" dirty="0"/>
              <a:t> </a:t>
            </a:r>
            <a:r>
              <a:rPr lang="de-CH" dirty="0" err="1"/>
              <a:t>dolor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17E485F-CA4F-2248-A443-5D587A78203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59" y="4817157"/>
            <a:ext cx="885553" cy="16201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0A7C5DA-7C06-994B-9E61-20649EBB040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24" y="4707088"/>
            <a:ext cx="1393776" cy="4364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73" r:id="rId3"/>
    <p:sldLayoutId id="2147483679" r:id="rId4"/>
    <p:sldLayoutId id="2147483675" r:id="rId5"/>
    <p:sldLayoutId id="2147483680" r:id="rId6"/>
    <p:sldLayoutId id="2147483684" r:id="rId7"/>
    <p:sldLayoutId id="2147483681" r:id="rId8"/>
    <p:sldLayoutId id="2147483683" r:id="rId9"/>
    <p:sldLayoutId id="2147483682" r:id="rId10"/>
    <p:sldLayoutId id="2147483661" r:id="rId11"/>
    <p:sldLayoutId id="2147483674" r:id="rId12"/>
    <p:sldLayoutId id="2147483662" r:id="rId13"/>
    <p:sldLayoutId id="2147483654" r:id="rId14"/>
    <p:sldLayoutId id="2147483678" r:id="rId15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baseline="0">
          <a:solidFill>
            <a:srgbClr val="AD38B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71B9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71B9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71B9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71B9"/>
          </a:solidFill>
          <a:latin typeface="Arial Narrow" pitchFamily="34" charset="0"/>
          <a:cs typeface="Arial" charset="0"/>
        </a:defRPr>
      </a:lvl5pPr>
      <a:lvl6pPr marL="342908" algn="l" rtl="0" fontAlgn="base">
        <a:spcBef>
          <a:spcPct val="0"/>
        </a:spcBef>
        <a:spcAft>
          <a:spcPct val="0"/>
        </a:spcAft>
        <a:defRPr sz="2700">
          <a:solidFill>
            <a:srgbClr val="0066CC"/>
          </a:solidFill>
          <a:latin typeface="Arial Narrow" pitchFamily="34" charset="0"/>
          <a:cs typeface="Arial" charset="0"/>
        </a:defRPr>
      </a:lvl6pPr>
      <a:lvl7pPr marL="685814" algn="l" rtl="0" fontAlgn="base">
        <a:spcBef>
          <a:spcPct val="0"/>
        </a:spcBef>
        <a:spcAft>
          <a:spcPct val="0"/>
        </a:spcAft>
        <a:defRPr sz="2700">
          <a:solidFill>
            <a:srgbClr val="0066CC"/>
          </a:solidFill>
          <a:latin typeface="Arial Narrow" pitchFamily="34" charset="0"/>
          <a:cs typeface="Arial" charset="0"/>
        </a:defRPr>
      </a:lvl7pPr>
      <a:lvl8pPr marL="1028722" algn="l" rtl="0" fontAlgn="base">
        <a:spcBef>
          <a:spcPct val="0"/>
        </a:spcBef>
        <a:spcAft>
          <a:spcPct val="0"/>
        </a:spcAft>
        <a:defRPr sz="2700">
          <a:solidFill>
            <a:srgbClr val="0066CC"/>
          </a:solidFill>
          <a:latin typeface="Arial Narrow" pitchFamily="34" charset="0"/>
          <a:cs typeface="Arial" charset="0"/>
        </a:defRPr>
      </a:lvl8pPr>
      <a:lvl9pPr marL="1371629" algn="l" rtl="0" fontAlgn="base">
        <a:spcBef>
          <a:spcPct val="0"/>
        </a:spcBef>
        <a:spcAft>
          <a:spcPct val="0"/>
        </a:spcAft>
        <a:defRPr sz="2700">
          <a:solidFill>
            <a:srgbClr val="0066CC"/>
          </a:solidFill>
          <a:latin typeface="Arial Narrow" pitchFamily="34" charset="0"/>
          <a:cs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0071B9"/>
        </a:buClr>
        <a:buSzPct val="80000"/>
        <a:buFontTx/>
        <a:buNone/>
        <a:defRPr sz="2000" b="1" i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8" indent="-285750" algn="l" rtl="0" eaLnBrk="0" fontAlgn="base" hangingPunct="0">
        <a:spcBef>
          <a:spcPct val="20000"/>
        </a:spcBef>
        <a:spcAft>
          <a:spcPct val="0"/>
        </a:spcAft>
        <a:buClr>
          <a:srgbClr val="0071B9"/>
        </a:buClr>
        <a:buFontTx/>
        <a:buBlip>
          <a:blip r:embed="rId19"/>
        </a:buBlip>
        <a:defRPr sz="1800" baseline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685814" indent="0" algn="l" rtl="0" eaLnBrk="0" fontAlgn="base" hangingPunct="0">
        <a:spcBef>
          <a:spcPct val="20000"/>
        </a:spcBef>
        <a:spcAft>
          <a:spcPct val="0"/>
        </a:spcAft>
        <a:buFontTx/>
        <a:buNone/>
        <a:defRPr sz="1500" baseline="0">
          <a:solidFill>
            <a:schemeClr val="tx1"/>
          </a:solidFill>
          <a:latin typeface="Helvetica" pitchFamily="2" charset="0"/>
          <a:cs typeface="+mn-cs"/>
        </a:defRPr>
      </a:lvl3pPr>
      <a:lvl4pPr marL="1200176" indent="-171454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43082" indent="-171454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85990" indent="-17145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228897" indent="-17145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71804" indent="-17145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914712" indent="-17145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de-DE"/>
      </a:defPPr>
      <a:lvl1pPr marL="0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4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2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9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36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4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50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58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 userDrawn="1">
          <p15:clr>
            <a:srgbClr val="F26B43"/>
          </p15:clr>
        </p15:guide>
        <p15:guide id="2" orient="horz" pos="2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D1E6DAB1-6DA1-FA4C-8B67-6D50D64D9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2040" y="2182342"/>
            <a:ext cx="3528392" cy="1314450"/>
          </a:xfrm>
        </p:spPr>
        <p:txBody>
          <a:bodyPr/>
          <a:lstStyle/>
          <a:p>
            <a:r>
              <a:rPr lang="de-CH" dirty="0"/>
              <a:t>Kauffrau/Kaufmann Branche Bank mit </a:t>
            </a:r>
            <a:r>
              <a:rPr lang="de-CH" dirty="0" err="1"/>
              <a:t>Berufsmatura</a:t>
            </a:r>
            <a:endParaRPr lang="de-CH" dirty="0"/>
          </a:p>
          <a:p>
            <a:r>
              <a:rPr lang="de-CH" dirty="0"/>
              <a:t>Die ideale Alternative zum Gymnasium – im echten Leben</a:t>
            </a:r>
          </a:p>
          <a:p>
            <a:endParaRPr lang="de-DE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A21AC4A-CEF3-3148-AC92-6C7442C86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071" y="686729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en-US" sz="5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Los is </a:t>
            </a:r>
            <a:r>
              <a:rPr lang="en-US" sz="5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Läbe</a:t>
            </a:r>
            <a:r>
              <a:rPr lang="en-US" sz="5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5708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854858-E3B6-0346-A638-10F374DA6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515966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 Mejia Blanco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2. Lehrjahr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AECE693-60D2-8B4F-9EE8-33D2BA367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507854"/>
            <a:ext cx="4752528" cy="1296144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«Mein Fokus ist, jetzt die Lehre gut zu bestehen und dann an der Fachhoch-</a:t>
            </a:r>
            <a:b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schule den Bachelor zu machen.»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F6CB5C8-DE49-394D-8A6B-25CC3CE72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1587017"/>
            <a:ext cx="489654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Finn Meier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2. Lehrjahr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8004F55-71BA-EA43-AC7A-EB8D13923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290873"/>
            <a:ext cx="3779912" cy="1296144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«Die Lehre mit </a:t>
            </a:r>
            <a:r>
              <a:rPr lang="de-CH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Berufsmatura</a:t>
            </a:r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empfehle ich definitiv. Sie ist schulisch anspruchsvoll, du wirst im Job gefordert und du kannst dich als Person weiterentwickeln.» </a:t>
            </a:r>
          </a:p>
        </p:txBody>
      </p:sp>
    </p:spTree>
    <p:extLst>
      <p:ext uri="{BB962C8B-B14F-4D97-AF65-F5344CB8AC3E}">
        <p14:creationId xmlns:p14="http://schemas.microsoft.com/office/powerpoint/2010/main" val="339259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8947D139-2ECE-164D-B6BF-5C8F104D7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515966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Andrej </a:t>
            </a:r>
            <a:r>
              <a:rPr lang="de-CH" sz="1500" b="1" dirty="0" err="1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Kolbl</a:t>
            </a:r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Lehrjahr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A966A09-4624-5941-8B26-43CFD29D9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507854"/>
            <a:ext cx="4176464" cy="1296144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«Banken, Finanzen und Geld haben mich schon immer interessiert. Jetzt lerne ich, wie die Welt funktioniert.»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C901AFA-E312-5F40-8D2A-7D797A9E9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1587017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Sophie Krähenmann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3. Lehrjahr 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76FD0E2-891D-D442-8066-AB543E829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411510"/>
            <a:ext cx="3419872" cy="1296144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«Ich wollte schon als kleines Mädchen auf die Bank. Diese Faszination hat mich nie losgelassen.» </a:t>
            </a:r>
          </a:p>
        </p:txBody>
      </p:sp>
    </p:spTree>
    <p:extLst>
      <p:ext uri="{BB962C8B-B14F-4D97-AF65-F5344CB8AC3E}">
        <p14:creationId xmlns:p14="http://schemas.microsoft.com/office/powerpoint/2010/main" val="2847317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38223-1F8B-7340-9023-4FED314D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</a:t>
            </a:r>
            <a:r>
              <a:rPr lang="de-CH" dirty="0" err="1"/>
              <a:t>Berufsmatura</a:t>
            </a:r>
            <a:r>
              <a:rPr lang="de-CH" dirty="0"/>
              <a:t> ist </a:t>
            </a:r>
            <a:r>
              <a:rPr lang="de-CH" dirty="0">
                <a:solidFill>
                  <a:srgbClr val="00CEF3"/>
                </a:solidFill>
              </a:rPr>
              <a:t>dein Ticket für ein Studium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E211C1-CF3F-4444-A94D-6A820EC63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03CD50-9C75-3E44-9E4B-E9C2FD1207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Blip>
                <a:blip r:embed="rId2"/>
              </a:buBlip>
            </a:pPr>
            <a:r>
              <a:rPr lang="de-CH" sz="1300" dirty="0"/>
              <a:t>Die Banklehre mit </a:t>
            </a:r>
            <a:r>
              <a:rPr lang="de-CH" sz="1300" dirty="0" err="1"/>
              <a:t>Berufsmatura</a:t>
            </a:r>
            <a:r>
              <a:rPr lang="de-CH" sz="1300" dirty="0"/>
              <a:t> ist der Weg zur Praktiker-Matura.</a:t>
            </a:r>
          </a:p>
          <a:p>
            <a:endParaRPr lang="de-CH" sz="1300" dirty="0"/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Sie ist lebensnah und praxisbezogen.</a:t>
            </a:r>
          </a:p>
          <a:p>
            <a:endParaRPr lang="de-CH" sz="1300" dirty="0"/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Sie öffnet Türen: Die </a:t>
            </a:r>
            <a:r>
              <a:rPr lang="de-CH" sz="1300" dirty="0" err="1"/>
              <a:t>Berufsmatura</a:t>
            </a:r>
            <a:r>
              <a:rPr lang="de-CH" sz="1300" dirty="0"/>
              <a:t> öffnet den Weg zu einem Bachelorlehrgang an einer Fachhochschule und ermöglicht via </a:t>
            </a:r>
            <a:r>
              <a:rPr lang="de-CH" sz="1300" dirty="0" err="1"/>
              <a:t>Passerelle</a:t>
            </a:r>
            <a:r>
              <a:rPr lang="de-CH" sz="1300" dirty="0"/>
              <a:t> den Zugang zur Universität</a:t>
            </a:r>
          </a:p>
          <a:p>
            <a:endParaRPr lang="de-CH" sz="1300" dirty="0"/>
          </a:p>
          <a:p>
            <a:endParaRPr lang="de-DE" sz="1300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70FA92E-FB46-FA47-B737-3439821AC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5" t="13090" r="16027" b="18943"/>
          <a:stretch/>
        </p:blipFill>
        <p:spPr>
          <a:xfrm>
            <a:off x="466692" y="1200150"/>
            <a:ext cx="4054475" cy="3394075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C2351F9-3C9E-174A-9409-B329FAC695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5" t="10801" r="23961" b="66800"/>
          <a:stretch/>
        </p:blipFill>
        <p:spPr>
          <a:xfrm>
            <a:off x="-411590" y="1347614"/>
            <a:ext cx="2915816" cy="21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43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Warum wird die </a:t>
            </a:r>
            <a:r>
              <a:rPr lang="de-CH" dirty="0" err="1"/>
              <a:t>Berufsmatura</a:t>
            </a:r>
            <a:r>
              <a:rPr lang="de-CH" dirty="0"/>
              <a:t> wichtiger?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C50372D-6A95-9E49-B1C9-CA430C2EB4E2}"/>
              </a:ext>
            </a:extLst>
          </p:cNvPr>
          <p:cNvSpPr txBox="1">
            <a:spLocks/>
          </p:cNvSpPr>
          <p:nvPr/>
        </p:nvSpPr>
        <p:spPr bwMode="auto">
          <a:xfrm>
            <a:off x="467544" y="1780040"/>
            <a:ext cx="2520280" cy="259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2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r>
              <a:rPr lang="de-CH" kern="0" dirty="0">
                <a:solidFill>
                  <a:srgbClr val="00CEF3"/>
                </a:solidFill>
              </a:rPr>
              <a:t>Lernende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Starker Trend Richtung Gymnasium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Banklehre mit </a:t>
            </a:r>
            <a:r>
              <a:rPr lang="de-CH" sz="1300" dirty="0" err="1"/>
              <a:t>Berufsmatura</a:t>
            </a:r>
            <a:r>
              <a:rPr lang="de-CH" sz="1300" dirty="0"/>
              <a:t> ist die ideale Alternative 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Auch für Gymnasiums-Aussteiger eine echte Alternative</a:t>
            </a:r>
            <a:endParaRPr lang="de-DE" sz="1300" kern="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670B6D1-28EC-4E4A-B98C-D358FEE96C3C}"/>
              </a:ext>
            </a:extLst>
          </p:cNvPr>
          <p:cNvSpPr txBox="1">
            <a:spLocks/>
          </p:cNvSpPr>
          <p:nvPr/>
        </p:nvSpPr>
        <p:spPr bwMode="auto">
          <a:xfrm>
            <a:off x="3306426" y="1771347"/>
            <a:ext cx="2376265" cy="160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2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r>
              <a:rPr lang="de-CH" kern="0" dirty="0">
                <a:solidFill>
                  <a:srgbClr val="00CEF3"/>
                </a:solidFill>
              </a:rPr>
              <a:t>Betrieb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Steigende Anforderungen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Anteil an Mitarbeitenden mit Hochschulabschluss steigt </a:t>
            </a:r>
            <a:endParaRPr lang="de-DE" sz="1300" kern="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9DD1C6C-1AEB-274F-B72C-3716443C14DB}"/>
              </a:ext>
            </a:extLst>
          </p:cNvPr>
          <p:cNvSpPr txBox="1">
            <a:spLocks/>
          </p:cNvSpPr>
          <p:nvPr/>
        </p:nvSpPr>
        <p:spPr bwMode="auto">
          <a:xfrm>
            <a:off x="6173913" y="1780040"/>
            <a:ext cx="2862583" cy="178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2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r>
              <a:rPr lang="de-CH" kern="0" dirty="0">
                <a:solidFill>
                  <a:srgbClr val="00CEF3"/>
                </a:solidFill>
              </a:rPr>
              <a:t>Branche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Industrialisierung und Digitalisierung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Dezentralisierung von Teilen der Wertschöpfungskette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Hoher Grad an Veränderungen </a:t>
            </a:r>
            <a:endParaRPr lang="de-DE" sz="1300" kern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4FB2FE9-AAF5-8640-B370-C466C4A577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5" t="50000" r="20367" b="38927"/>
          <a:stretch/>
        </p:blipFill>
        <p:spPr>
          <a:xfrm>
            <a:off x="7092280" y="1131590"/>
            <a:ext cx="922823" cy="87428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B28B4E9-C6A9-554B-8AB2-FC143B6AF5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6" t="66767" r="20846" b="22160"/>
          <a:stretch/>
        </p:blipFill>
        <p:spPr>
          <a:xfrm>
            <a:off x="4349080" y="1218661"/>
            <a:ext cx="922823" cy="87428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E51545F-44A4-7142-938D-B842735A40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1" t="19343" r="20251" b="69584"/>
          <a:stretch/>
        </p:blipFill>
        <p:spPr>
          <a:xfrm>
            <a:off x="1668024" y="1218661"/>
            <a:ext cx="922823" cy="87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82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Zwei gleichwertige Wege zur </a:t>
            </a:r>
            <a:r>
              <a:rPr lang="de-CH" dirty="0" err="1"/>
              <a:t>Berufsmatura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BA115E-F967-3943-A9C3-23D548CC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1200155"/>
            <a:ext cx="8496945" cy="3394472"/>
          </a:xfrm>
        </p:spPr>
        <p:txBody>
          <a:bodyPr/>
          <a:lstStyle/>
          <a:p>
            <a:r>
              <a:rPr lang="de-CH" dirty="0">
                <a:solidFill>
                  <a:srgbClr val="00CEF3"/>
                </a:solidFill>
              </a:rPr>
              <a:t>An der KV Zürich Wirtschaftsschule stehen zwei gleichwertige </a:t>
            </a:r>
            <a:br>
              <a:rPr lang="de-CH" dirty="0">
                <a:solidFill>
                  <a:srgbClr val="00CEF3"/>
                </a:solidFill>
              </a:rPr>
            </a:br>
            <a:r>
              <a:rPr lang="de-CH" dirty="0">
                <a:solidFill>
                  <a:srgbClr val="00CEF3"/>
                </a:solidFill>
              </a:rPr>
              <a:t>Modelle auf dem Weg zur </a:t>
            </a:r>
            <a:r>
              <a:rPr lang="de-CH" dirty="0" err="1">
                <a:solidFill>
                  <a:srgbClr val="00CEF3"/>
                </a:solidFill>
              </a:rPr>
              <a:t>Berufsmatura</a:t>
            </a:r>
            <a:r>
              <a:rPr lang="de-CH" dirty="0">
                <a:solidFill>
                  <a:srgbClr val="00CEF3"/>
                </a:solidFill>
              </a:rPr>
              <a:t> zur Auswahl</a:t>
            </a:r>
          </a:p>
          <a:p>
            <a:endParaRPr lang="de-CH" sz="1300" dirty="0">
              <a:highlight>
                <a:srgbClr val="FFCE00"/>
              </a:highlight>
            </a:endParaRPr>
          </a:p>
          <a:p>
            <a:pPr marL="285750" indent="-285750">
              <a:buBlip>
                <a:blip r:embed="rId2"/>
              </a:buBlip>
            </a:pPr>
            <a:r>
              <a:rPr lang="de-CH" sz="1300" b="0" dirty="0"/>
              <a:t>Das </a:t>
            </a:r>
            <a:r>
              <a:rPr lang="de-CH" sz="1300" dirty="0">
                <a:highlight>
                  <a:srgbClr val="FFCE00"/>
                </a:highlight>
              </a:rPr>
              <a:t>KV EFZ mit </a:t>
            </a:r>
            <a:r>
              <a:rPr lang="de-CH" sz="1300" dirty="0" err="1">
                <a:highlight>
                  <a:srgbClr val="FFCE00"/>
                </a:highlight>
              </a:rPr>
              <a:t>Berufsmatura</a:t>
            </a:r>
            <a:r>
              <a:rPr lang="de-CH" sz="1300" dirty="0"/>
              <a:t> </a:t>
            </a:r>
            <a:r>
              <a:rPr lang="de-CH" sz="1300" b="0" dirty="0"/>
              <a:t>setzt von Anfang an auf einen </a:t>
            </a:r>
            <a:r>
              <a:rPr lang="de-CH" sz="1300" dirty="0"/>
              <a:t>Mix aus Betrieb, überbetriebliche Kurse am Branchenkompetenzzentrum und Berufsfachschule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b="0" dirty="0"/>
              <a:t>Das neue Modell </a:t>
            </a:r>
            <a:r>
              <a:rPr lang="de-CH" sz="1300" dirty="0">
                <a:highlight>
                  <a:srgbClr val="FFCE00"/>
                </a:highlight>
              </a:rPr>
              <a:t>KV BM Fokus</a:t>
            </a:r>
            <a:r>
              <a:rPr lang="de-CH" sz="1300" dirty="0"/>
              <a:t> </a:t>
            </a:r>
            <a:r>
              <a:rPr lang="de-CH" sz="1300" b="0" dirty="0"/>
              <a:t>setzt im 1. Lehrjahr voll auf </a:t>
            </a:r>
            <a:r>
              <a:rPr lang="de-CH" sz="1300" dirty="0"/>
              <a:t>Berufsfachschule</a:t>
            </a:r>
            <a:r>
              <a:rPr lang="de-CH" sz="1300" b="0" dirty="0"/>
              <a:t> (4,5 Tage pro Woche)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b="0" dirty="0"/>
              <a:t>Beide dauern </a:t>
            </a:r>
            <a:r>
              <a:rPr lang="de-CH" sz="1300" dirty="0"/>
              <a:t>3 Jahre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Abschluss: </a:t>
            </a:r>
            <a:r>
              <a:rPr lang="de-CH" sz="1300" b="0" dirty="0" err="1"/>
              <a:t>Eidg</a:t>
            </a:r>
            <a:r>
              <a:rPr lang="de-CH" sz="1300" b="0" dirty="0"/>
              <a:t>. Fähigkeitszeugnis Kaufmann/-frau EFZ Bank mit </a:t>
            </a:r>
            <a:r>
              <a:rPr lang="de-CH" sz="1300" b="0" dirty="0" err="1"/>
              <a:t>Berufsmatura</a:t>
            </a:r>
            <a:r>
              <a:rPr lang="de-CH" sz="1300" b="0" dirty="0"/>
              <a:t> (Typ Wirtschaft) = Fachhochschulreife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 err="1"/>
              <a:t>Berufsmatura</a:t>
            </a:r>
            <a:r>
              <a:rPr lang="de-CH" sz="1300" dirty="0"/>
              <a:t>: </a:t>
            </a:r>
            <a:br>
              <a:rPr lang="de-CH" sz="1300" dirty="0"/>
            </a:br>
            <a:r>
              <a:rPr lang="de-CH" sz="1300" b="0" dirty="0" err="1"/>
              <a:t>Eintrittsbillett</a:t>
            </a:r>
            <a:r>
              <a:rPr lang="de-CH" sz="1300" b="0" dirty="0"/>
              <a:t> für ein Fachhochschulstudium</a:t>
            </a:r>
            <a:br>
              <a:rPr lang="de-CH" sz="1300" b="0" dirty="0"/>
            </a:br>
            <a:r>
              <a:rPr lang="de-CH" sz="1300" b="0" dirty="0"/>
              <a:t>Möglichkeit, via </a:t>
            </a:r>
            <a:r>
              <a:rPr lang="de-CH" sz="1300" b="0" dirty="0" err="1"/>
              <a:t>Passerelle</a:t>
            </a:r>
            <a:r>
              <a:rPr lang="de-CH" sz="1300" b="0" dirty="0"/>
              <a:t> ein Studium an einer Universität zu absolvieren</a:t>
            </a:r>
            <a:br>
              <a:rPr lang="de-CH" sz="1300" b="0" dirty="0"/>
            </a:br>
            <a:r>
              <a:rPr lang="de-CH" sz="1300" b="0" dirty="0"/>
              <a:t>Bestens gerüstet für alle anderen Weiterbildungen </a:t>
            </a:r>
            <a:endParaRPr lang="de-DE" sz="1300" b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2541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Kaufleute EFZ Branche Bank mit </a:t>
            </a:r>
            <a:r>
              <a:rPr lang="de-CH" dirty="0" err="1"/>
              <a:t>Berufsmatura</a:t>
            </a:r>
            <a:r>
              <a:rPr lang="de-CH" dirty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C50372D-6A95-9E49-B1C9-CA430C2EB4E2}"/>
              </a:ext>
            </a:extLst>
          </p:cNvPr>
          <p:cNvSpPr txBox="1">
            <a:spLocks/>
          </p:cNvSpPr>
          <p:nvPr/>
        </p:nvSpPr>
        <p:spPr bwMode="auto">
          <a:xfrm>
            <a:off x="467544" y="1780040"/>
            <a:ext cx="3960440" cy="259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2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r>
              <a:rPr lang="de-CH" dirty="0">
                <a:solidFill>
                  <a:srgbClr val="00CEF3"/>
                </a:solidFill>
              </a:rPr>
              <a:t>Ablauf Lehre</a:t>
            </a:r>
            <a:endParaRPr lang="de-CH" kern="0" dirty="0">
              <a:solidFill>
                <a:srgbClr val="00CEF3"/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Hoher Praxisbezug im Betrieb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Kundenkontakt, Basisdienstleistungen wie Kontoeröffnungen, Zahlungen und Begleitung im </a:t>
            </a:r>
            <a:br>
              <a:rPr lang="de-CH" sz="1300" dirty="0"/>
            </a:br>
            <a:r>
              <a:rPr lang="de-CH" sz="1300" dirty="0"/>
              <a:t>digitalen Banking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3 Jahre, Mischung aus Betrieb, überbetriebliche Kurse und Berufsfachschule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94EF2DB8-52E6-354B-A661-D78D5ECEB8CD}"/>
              </a:ext>
            </a:extLst>
          </p:cNvPr>
          <p:cNvSpPr txBox="1">
            <a:spLocks/>
          </p:cNvSpPr>
          <p:nvPr/>
        </p:nvSpPr>
        <p:spPr bwMode="auto">
          <a:xfrm>
            <a:off x="4569027" y="1780040"/>
            <a:ext cx="3960440" cy="259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2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r>
              <a:rPr lang="de-CH" dirty="0">
                <a:solidFill>
                  <a:srgbClr val="00CEF3"/>
                </a:solidFill>
              </a:rPr>
              <a:t>Voraussetzungen</a:t>
            </a:r>
            <a:endParaRPr lang="de-CH" kern="0" dirty="0">
              <a:solidFill>
                <a:srgbClr val="00CEF3"/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Interesse am Banking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Gute bis sehr gute schulische Leistungen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Gute Sprach- und Sozialkompetenzen;</a:t>
            </a:r>
            <a:br>
              <a:rPr lang="de-CH" sz="1300" dirty="0"/>
            </a:br>
            <a:r>
              <a:rPr lang="de-CH" sz="1300" dirty="0"/>
              <a:t>Interesse am Umgang mit anderen Menschen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B25FDCA-FAE4-2C43-8E93-09B18394B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4847" r="51831" b="54080"/>
          <a:stretch/>
        </p:blipFill>
        <p:spPr>
          <a:xfrm>
            <a:off x="1907189" y="1347614"/>
            <a:ext cx="682883" cy="64696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750493D-C92E-9943-B690-1EBFA11F7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0" t="18938" r="51102" b="69989"/>
          <a:stretch/>
        </p:blipFill>
        <p:spPr>
          <a:xfrm>
            <a:off x="6481405" y="1445981"/>
            <a:ext cx="682883" cy="64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9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77428"/>
            <a:ext cx="8229600" cy="1170186"/>
          </a:xfrm>
        </p:spPr>
        <p:txBody>
          <a:bodyPr/>
          <a:lstStyle/>
          <a:p>
            <a:r>
              <a:rPr lang="de-CH" dirty="0"/>
              <a:t>Kaufleute EFZ Branche Bank mit </a:t>
            </a:r>
            <a:r>
              <a:rPr lang="de-CH" dirty="0" err="1"/>
              <a:t>Berufsmatura</a:t>
            </a:r>
            <a:r>
              <a:rPr lang="de-CH" dirty="0"/>
              <a:t> Fokus (KV BM Fokus)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C50372D-6A95-9E49-B1C9-CA430C2EB4E2}"/>
              </a:ext>
            </a:extLst>
          </p:cNvPr>
          <p:cNvSpPr txBox="1">
            <a:spLocks/>
          </p:cNvSpPr>
          <p:nvPr/>
        </p:nvSpPr>
        <p:spPr bwMode="auto">
          <a:xfrm>
            <a:off x="467544" y="1780040"/>
            <a:ext cx="3960440" cy="259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2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r>
              <a:rPr lang="de-CH" dirty="0">
                <a:solidFill>
                  <a:srgbClr val="00CEF3"/>
                </a:solidFill>
              </a:rPr>
              <a:t>Ablauf Lehre</a:t>
            </a:r>
            <a:endParaRPr lang="de-CH" kern="0" dirty="0">
              <a:solidFill>
                <a:srgbClr val="00CEF3"/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Hoher Praxisbezug im Betrieb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Kundenkontakt, Basisdienstleistungen </a:t>
            </a:r>
            <a:br>
              <a:rPr lang="de-CH" sz="1300" dirty="0"/>
            </a:br>
            <a:r>
              <a:rPr lang="de-CH" sz="1300" dirty="0"/>
              <a:t>wie Kontoeröffnungen, Zahlungen und </a:t>
            </a:r>
            <a:br>
              <a:rPr lang="de-CH" sz="1300" dirty="0"/>
            </a:br>
            <a:r>
              <a:rPr lang="de-CH" sz="1300" dirty="0"/>
              <a:t>Begleitung im digitalen Banking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3 Jahre, im 1. Lehrjahr attraktive und abwechslungsreiche Ausbildung an </a:t>
            </a:r>
            <a:br>
              <a:rPr lang="de-CH" sz="1300" dirty="0"/>
            </a:br>
            <a:r>
              <a:rPr lang="de-CH" sz="1300" dirty="0"/>
              <a:t>der Berufsfachschule, danach höherer </a:t>
            </a:r>
            <a:br>
              <a:rPr lang="de-CH" sz="1300" dirty="0"/>
            </a:br>
            <a:r>
              <a:rPr lang="de-CH" sz="1300" dirty="0"/>
              <a:t>Anteil im Betrieb und überbetriebliche </a:t>
            </a:r>
            <a:br>
              <a:rPr lang="de-CH" sz="1300" dirty="0"/>
            </a:br>
            <a:r>
              <a:rPr lang="de-CH" sz="1300" dirty="0"/>
              <a:t>Ausbildung (CYP)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E51545F-44A4-7142-938D-B842735A40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4847" r="51831" b="54080"/>
          <a:stretch/>
        </p:blipFill>
        <p:spPr>
          <a:xfrm>
            <a:off x="1907189" y="1347614"/>
            <a:ext cx="682883" cy="646965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94EF2DB8-52E6-354B-A661-D78D5ECEB8CD}"/>
              </a:ext>
            </a:extLst>
          </p:cNvPr>
          <p:cNvSpPr txBox="1">
            <a:spLocks/>
          </p:cNvSpPr>
          <p:nvPr/>
        </p:nvSpPr>
        <p:spPr bwMode="auto">
          <a:xfrm>
            <a:off x="4569027" y="1780040"/>
            <a:ext cx="3960440" cy="259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2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r>
              <a:rPr lang="de-CH" dirty="0">
                <a:solidFill>
                  <a:srgbClr val="00CEF3"/>
                </a:solidFill>
              </a:rPr>
              <a:t>Voraussetzungen</a:t>
            </a:r>
            <a:endParaRPr lang="de-CH" kern="0" dirty="0">
              <a:solidFill>
                <a:srgbClr val="00CEF3"/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Interesse am Banking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Gute bis sehr gute schulische Leistungen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Gute Sprach- und Sozialkompetenzen;</a:t>
            </a:r>
            <a:br>
              <a:rPr lang="de-CH" sz="1300" dirty="0"/>
            </a:br>
            <a:r>
              <a:rPr lang="de-CH" sz="1300" dirty="0"/>
              <a:t>Interesse am Umgang mit anderen Menschen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Freude an einem weiteren Vollzeit-Schuljahr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93F2EFD-DC91-B149-9AD6-97B6C60396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0" t="18938" r="51102" b="69989"/>
          <a:stretch/>
        </p:blipFill>
        <p:spPr>
          <a:xfrm>
            <a:off x="6481405" y="1445981"/>
            <a:ext cx="682883" cy="64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51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77428"/>
            <a:ext cx="8229600" cy="1170186"/>
          </a:xfrm>
        </p:spPr>
        <p:txBody>
          <a:bodyPr/>
          <a:lstStyle/>
          <a:p>
            <a:r>
              <a:rPr lang="de-CH" dirty="0"/>
              <a:t>Kaufleute EFZ Branche Bank mit </a:t>
            </a:r>
            <a:r>
              <a:rPr lang="de-CH" dirty="0" err="1"/>
              <a:t>Berufsmatura</a:t>
            </a:r>
            <a:r>
              <a:rPr lang="de-CH" dirty="0"/>
              <a:t> Fokus (KV BM Fokus)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C50372D-6A95-9E49-B1C9-CA430C2EB4E2}"/>
              </a:ext>
            </a:extLst>
          </p:cNvPr>
          <p:cNvSpPr txBox="1">
            <a:spLocks/>
          </p:cNvSpPr>
          <p:nvPr/>
        </p:nvSpPr>
        <p:spPr bwMode="auto">
          <a:xfrm>
            <a:off x="467544" y="1780040"/>
            <a:ext cx="6336704" cy="259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2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pPr marL="285750" indent="-285750">
              <a:buBlip>
                <a:blip r:embed="rId2"/>
              </a:buBlip>
            </a:pPr>
            <a:r>
              <a:rPr lang="de-CH" sz="1300" dirty="0"/>
              <a:t>Eingeführt wurde das KV BM Fokus 2019 – mit einer Klasse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2020 und 2021 starteten je zwei neue Klassen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/>
              <a:t>2022 wird es nach erfolgreicher Pilotphase in den Regelbetrieb überführt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>
                <a:solidFill>
                  <a:srgbClr val="00CEF3"/>
                </a:solidFill>
              </a:rPr>
              <a:t>Zentraler Teil des Modells ist die Vernetzung der drei Lernorte</a:t>
            </a:r>
            <a:br>
              <a:rPr lang="de-CH" sz="1300" dirty="0"/>
            </a:br>
            <a:r>
              <a:rPr lang="de-CH" sz="1300" dirty="0"/>
              <a:t>Berufsfachschule Zürich</a:t>
            </a:r>
            <a:br>
              <a:rPr lang="de-CH" sz="1300" dirty="0"/>
            </a:br>
            <a:r>
              <a:rPr lang="de-CH" sz="1300" dirty="0"/>
              <a:t>Branchen-Kompetenzzentrum CYP</a:t>
            </a:r>
            <a:br>
              <a:rPr lang="de-CH" sz="1300" dirty="0"/>
            </a:br>
            <a:r>
              <a:rPr lang="de-CH" sz="1300" dirty="0"/>
              <a:t>Lehrbetriebe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dirty="0">
                <a:solidFill>
                  <a:srgbClr val="00CEF3"/>
                </a:solidFill>
              </a:rPr>
              <a:t>Folgende Institutionen des ZBV bieten dieses Modell an: </a:t>
            </a:r>
            <a:br>
              <a:rPr lang="de-CH" sz="1300" dirty="0">
                <a:solidFill>
                  <a:srgbClr val="00CEF3"/>
                </a:solidFill>
              </a:rPr>
            </a:br>
            <a:r>
              <a:rPr lang="de-CH" sz="1300" dirty="0"/>
              <a:t>UBS, </a:t>
            </a:r>
            <a:r>
              <a:rPr lang="de-CH" sz="1300" dirty="0" err="1"/>
              <a:t>Credit</a:t>
            </a:r>
            <a:r>
              <a:rPr lang="de-CH" sz="1300" dirty="0"/>
              <a:t> Suisse, Zürich Versicherungsgesellschaft AG, SIX, Bank </a:t>
            </a:r>
            <a:r>
              <a:rPr lang="de-CH" sz="1300" dirty="0" err="1"/>
              <a:t>Cler</a:t>
            </a:r>
            <a:r>
              <a:rPr lang="de-CH" sz="1300" dirty="0"/>
              <a:t>, Swiss Re.</a:t>
            </a:r>
          </a:p>
        </p:txBody>
      </p:sp>
    </p:spTree>
    <p:extLst>
      <p:ext uri="{BB962C8B-B14F-4D97-AF65-F5344CB8AC3E}">
        <p14:creationId xmlns:p14="http://schemas.microsoft.com/office/powerpoint/2010/main" val="368229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77428"/>
            <a:ext cx="8229600" cy="1170186"/>
          </a:xfrm>
        </p:spPr>
        <p:txBody>
          <a:bodyPr/>
          <a:lstStyle/>
          <a:p>
            <a:r>
              <a:rPr lang="de-CH" dirty="0"/>
              <a:t>KV BM Fokus: </a:t>
            </a:r>
            <a:r>
              <a:rPr lang="de-CH" dirty="0">
                <a:solidFill>
                  <a:srgbClr val="00CEF3"/>
                </a:solidFill>
              </a:rPr>
              <a:t>Die Vorteile des neuen Modells</a:t>
            </a:r>
            <a:br>
              <a:rPr lang="de-CH" dirty="0">
                <a:solidFill>
                  <a:srgbClr val="00CEF3"/>
                </a:solidFill>
              </a:rPr>
            </a:br>
            <a:endParaRPr lang="de-CH" dirty="0">
              <a:solidFill>
                <a:srgbClr val="00CEF3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sp>
        <p:nvSpPr>
          <p:cNvPr id="9" name="Textfeld 45">
            <a:extLst>
              <a:ext uri="{FF2B5EF4-FFF2-40B4-BE49-F238E27FC236}">
                <a16:creationId xmlns:a16="http://schemas.microsoft.com/office/drawing/2014/main" id="{F8484077-023F-F649-B968-960C37B7ED9E}"/>
              </a:ext>
            </a:extLst>
          </p:cNvPr>
          <p:cNvSpPr txBox="1"/>
          <p:nvPr/>
        </p:nvSpPr>
        <p:spPr>
          <a:xfrm>
            <a:off x="1006760" y="1192704"/>
            <a:ext cx="2439258" cy="5394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Starke </a:t>
            </a:r>
            <a:r>
              <a:rPr lang="de-CH" sz="1300" b="1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Vernetzung der 3 Lernorte</a:t>
            </a: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 und schrittweise Heranführung</a:t>
            </a:r>
          </a:p>
        </p:txBody>
      </p:sp>
      <p:sp>
        <p:nvSpPr>
          <p:cNvPr id="10" name="Textfeld 47">
            <a:extLst>
              <a:ext uri="{FF2B5EF4-FFF2-40B4-BE49-F238E27FC236}">
                <a16:creationId xmlns:a16="http://schemas.microsoft.com/office/drawing/2014/main" id="{F2DBA368-754E-474A-9006-A5ECE6619B84}"/>
              </a:ext>
            </a:extLst>
          </p:cNvPr>
          <p:cNvSpPr txBox="1"/>
          <p:nvPr/>
        </p:nvSpPr>
        <p:spPr>
          <a:xfrm>
            <a:off x="1493880" y="2216082"/>
            <a:ext cx="2439258" cy="879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Schulmodell </a:t>
            </a:r>
            <a:r>
              <a:rPr lang="de-CH" sz="1300" b="1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Fremdsprachen</a:t>
            </a:r>
            <a:b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</a:b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- Halbklassenunterricht</a:t>
            </a:r>
            <a:b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</a:b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- Sprachaufenthalte </a:t>
            </a:r>
            <a:b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</a:b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- Zertifikate nach dem 1. Lehrjahr</a:t>
            </a:r>
          </a:p>
        </p:txBody>
      </p:sp>
      <p:sp>
        <p:nvSpPr>
          <p:cNvPr id="13" name="Textfeld 51">
            <a:extLst>
              <a:ext uri="{FF2B5EF4-FFF2-40B4-BE49-F238E27FC236}">
                <a16:creationId xmlns:a16="http://schemas.microsoft.com/office/drawing/2014/main" id="{F340A2F4-6D6C-7048-90D7-BBA46AAD32B1}"/>
              </a:ext>
            </a:extLst>
          </p:cNvPr>
          <p:cNvSpPr txBox="1"/>
          <p:nvPr/>
        </p:nvSpPr>
        <p:spPr>
          <a:xfrm>
            <a:off x="863504" y="3579140"/>
            <a:ext cx="1635272" cy="8253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Die ideale </a:t>
            </a:r>
            <a:b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</a:b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Alternative </a:t>
            </a:r>
            <a:b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</a:b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zum Gymnasium</a:t>
            </a:r>
          </a:p>
        </p:txBody>
      </p:sp>
      <p:sp>
        <p:nvSpPr>
          <p:cNvPr id="16" name="Textfeld 53">
            <a:extLst>
              <a:ext uri="{FF2B5EF4-FFF2-40B4-BE49-F238E27FC236}">
                <a16:creationId xmlns:a16="http://schemas.microsoft.com/office/drawing/2014/main" id="{27084492-8058-684D-B88A-1CC02BE00D6D}"/>
              </a:ext>
            </a:extLst>
          </p:cNvPr>
          <p:cNvSpPr txBox="1"/>
          <p:nvPr/>
        </p:nvSpPr>
        <p:spPr>
          <a:xfrm>
            <a:off x="6895813" y="1161425"/>
            <a:ext cx="1710999" cy="7368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«</a:t>
            </a:r>
            <a:r>
              <a:rPr lang="de-CH" sz="1300" b="1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BYOD</a:t>
            </a: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» Moderner Unterricht mit neuester Technologie</a:t>
            </a:r>
          </a:p>
        </p:txBody>
      </p:sp>
      <p:sp>
        <p:nvSpPr>
          <p:cNvPr id="17" name="Textfeld 55">
            <a:extLst>
              <a:ext uri="{FF2B5EF4-FFF2-40B4-BE49-F238E27FC236}">
                <a16:creationId xmlns:a16="http://schemas.microsoft.com/office/drawing/2014/main" id="{E23D4876-75CE-2A46-BBA3-FA9DBE35D2E9}"/>
              </a:ext>
            </a:extLst>
          </p:cNvPr>
          <p:cNvSpPr txBox="1"/>
          <p:nvPr/>
        </p:nvSpPr>
        <p:spPr>
          <a:xfrm>
            <a:off x="4586082" y="1562558"/>
            <a:ext cx="1781246" cy="7368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«</a:t>
            </a:r>
            <a:r>
              <a:rPr lang="de-CH" sz="1300" b="1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BGSOL</a:t>
            </a: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» Förderung Eigenverantwortung &amp; Selbstständigkeit</a:t>
            </a:r>
          </a:p>
        </p:txBody>
      </p:sp>
      <p:sp>
        <p:nvSpPr>
          <p:cNvPr id="18" name="Textfeld 57">
            <a:extLst>
              <a:ext uri="{FF2B5EF4-FFF2-40B4-BE49-F238E27FC236}">
                <a16:creationId xmlns:a16="http://schemas.microsoft.com/office/drawing/2014/main" id="{9B724D4B-5E69-0141-9E36-5943B8D9B03C}"/>
              </a:ext>
            </a:extLst>
          </p:cNvPr>
          <p:cNvSpPr txBox="1"/>
          <p:nvPr/>
        </p:nvSpPr>
        <p:spPr>
          <a:xfrm>
            <a:off x="5511829" y="4360233"/>
            <a:ext cx="1710998" cy="2430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Bessere </a:t>
            </a:r>
            <a:r>
              <a:rPr lang="de-CH" sz="1300" b="1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Fokussierung</a:t>
            </a:r>
          </a:p>
        </p:txBody>
      </p:sp>
      <p:sp>
        <p:nvSpPr>
          <p:cNvPr id="21" name="Textfeld 61">
            <a:extLst>
              <a:ext uri="{FF2B5EF4-FFF2-40B4-BE49-F238E27FC236}">
                <a16:creationId xmlns:a16="http://schemas.microsoft.com/office/drawing/2014/main" id="{A37B6ACC-3B3F-9F44-B102-6759050EA124}"/>
              </a:ext>
            </a:extLst>
          </p:cNvPr>
          <p:cNvSpPr txBox="1"/>
          <p:nvPr/>
        </p:nvSpPr>
        <p:spPr>
          <a:xfrm>
            <a:off x="2949540" y="3903646"/>
            <a:ext cx="1335497" cy="825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Perfektes Fundament für die  Weiterbildung</a:t>
            </a:r>
          </a:p>
        </p:txBody>
      </p:sp>
      <p:sp>
        <p:nvSpPr>
          <p:cNvPr id="31" name="Textfeld 59">
            <a:extLst>
              <a:ext uri="{FF2B5EF4-FFF2-40B4-BE49-F238E27FC236}">
                <a16:creationId xmlns:a16="http://schemas.microsoft.com/office/drawing/2014/main" id="{EEC3B488-D537-2E41-9E6D-8F754FDCFC8A}"/>
              </a:ext>
            </a:extLst>
          </p:cNvPr>
          <p:cNvSpPr txBox="1"/>
          <p:nvPr/>
        </p:nvSpPr>
        <p:spPr>
          <a:xfrm>
            <a:off x="7159967" y="2481004"/>
            <a:ext cx="1176912" cy="550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Umfassende Arbeitseinsätze</a:t>
            </a:r>
            <a:b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</a:b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2. &amp; 3. Lehrjahr</a:t>
            </a:r>
          </a:p>
        </p:txBody>
      </p:sp>
      <p:sp>
        <p:nvSpPr>
          <p:cNvPr id="34" name="Textfeld 59">
            <a:extLst>
              <a:ext uri="{FF2B5EF4-FFF2-40B4-BE49-F238E27FC236}">
                <a16:creationId xmlns:a16="http://schemas.microsoft.com/office/drawing/2014/main" id="{61BF1860-0C42-1942-8AAE-64DD99464458}"/>
              </a:ext>
            </a:extLst>
          </p:cNvPr>
          <p:cNvSpPr txBox="1"/>
          <p:nvPr/>
        </p:nvSpPr>
        <p:spPr>
          <a:xfrm>
            <a:off x="4955250" y="3134125"/>
            <a:ext cx="1176912" cy="550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CH" sz="1300" b="1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Projektwoche</a:t>
            </a: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, Einführungstage</a:t>
            </a:r>
            <a:b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</a:br>
            <a:r>
              <a:rPr lang="de-CH" sz="1300" kern="0" dirty="0">
                <a:solidFill>
                  <a:prstClr val="black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1. Lehrjahr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45E2389-8432-0741-A44F-D2000AE740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51762" r="82037" b="37165"/>
          <a:stretch/>
        </p:blipFill>
        <p:spPr>
          <a:xfrm>
            <a:off x="4870888" y="4234593"/>
            <a:ext cx="585294" cy="494381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7AB1BFF5-2C7E-2844-B607-F92843071D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4" t="65422" r="51628" b="21353"/>
          <a:stretch/>
        </p:blipFill>
        <p:spPr>
          <a:xfrm>
            <a:off x="369912" y="1117197"/>
            <a:ext cx="521828" cy="590457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A84AFD6-F88B-E240-BA53-AD46B6DDB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4" t="34187" r="51788" b="52588"/>
          <a:stretch/>
        </p:blipFill>
        <p:spPr>
          <a:xfrm>
            <a:off x="239284" y="3565469"/>
            <a:ext cx="521828" cy="59045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428CA7F6-D7D5-B74C-9410-1AA2CDECF4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49248" r="66101" b="37527"/>
          <a:stretch/>
        </p:blipFill>
        <p:spPr>
          <a:xfrm>
            <a:off x="2195736" y="3883259"/>
            <a:ext cx="665481" cy="590457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622E3B0D-35F7-1440-835B-B5FF5A6335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9" t="34010" r="66239" b="52765"/>
          <a:stretch/>
        </p:blipFill>
        <p:spPr>
          <a:xfrm>
            <a:off x="4285037" y="3146771"/>
            <a:ext cx="585851" cy="590457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39810F44-DF48-F848-87F3-C86DC44BF5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3" t="49685" r="21349" b="37090"/>
          <a:stretch/>
        </p:blipFill>
        <p:spPr>
          <a:xfrm>
            <a:off x="6268296" y="1127189"/>
            <a:ext cx="521828" cy="590457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DA088BE5-AFC7-7E49-8B21-6DECE261B7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0" t="49799" r="36060" b="36976"/>
          <a:stretch/>
        </p:blipFill>
        <p:spPr>
          <a:xfrm>
            <a:off x="6516216" y="2487654"/>
            <a:ext cx="564328" cy="59045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51894BCD-B411-5B47-A9A2-83302E905C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t="18525" r="66227" b="69393"/>
          <a:stretch/>
        </p:blipFill>
        <p:spPr>
          <a:xfrm>
            <a:off x="761113" y="2140261"/>
            <a:ext cx="667210" cy="539429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2AADFEE2-CB27-254E-BEE8-7D1349928D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0" t="18938" r="51102" b="69989"/>
          <a:stretch/>
        </p:blipFill>
        <p:spPr>
          <a:xfrm>
            <a:off x="4021483" y="1512070"/>
            <a:ext cx="521828" cy="4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3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77428"/>
            <a:ext cx="8229600" cy="1170186"/>
          </a:xfrm>
        </p:spPr>
        <p:txBody>
          <a:bodyPr/>
          <a:lstStyle/>
          <a:p>
            <a:r>
              <a:rPr lang="de-CH" dirty="0"/>
              <a:t>KV BM Fokus: </a:t>
            </a:r>
            <a:r>
              <a:rPr lang="de-CH" dirty="0">
                <a:solidFill>
                  <a:srgbClr val="00CEF3"/>
                </a:solidFill>
              </a:rPr>
              <a:t>Ablauf 1. Lehrjahr </a:t>
            </a:r>
            <a:br>
              <a:rPr lang="de-CH" dirty="0">
                <a:solidFill>
                  <a:srgbClr val="00CEF3"/>
                </a:solidFill>
              </a:rPr>
            </a:br>
            <a:endParaRPr lang="de-CH" dirty="0">
              <a:solidFill>
                <a:srgbClr val="00CEF3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7BAABEA-28A7-6845-90CB-E6039202E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4"/>
          <a:stretch/>
        </p:blipFill>
        <p:spPr>
          <a:xfrm>
            <a:off x="226926" y="1321518"/>
            <a:ext cx="8665554" cy="27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27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1C6EC22-6FB4-AD40-BFE7-9729FB289A3E}"/>
              </a:ext>
            </a:extLst>
          </p:cNvPr>
          <p:cNvSpPr/>
          <p:nvPr/>
        </p:nvSpPr>
        <p:spPr>
          <a:xfrm>
            <a:off x="5828415" y="433896"/>
            <a:ext cx="2455472" cy="2713918"/>
          </a:xfrm>
          <a:prstGeom prst="rect">
            <a:avLst/>
          </a:prstGeom>
          <a:solidFill>
            <a:srgbClr val="00CEF3"/>
          </a:solidFill>
          <a:ln>
            <a:solidFill>
              <a:srgbClr val="00C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Banklehre hat Zukunft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BA115E-F967-3943-A9C3-23D548CC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1200155"/>
            <a:ext cx="4608513" cy="3394472"/>
          </a:xfrm>
        </p:spPr>
        <p:txBody>
          <a:bodyPr/>
          <a:lstStyle/>
          <a:p>
            <a:r>
              <a:rPr lang="de-CH" sz="1300" dirty="0">
                <a:solidFill>
                  <a:srgbClr val="00CEF3"/>
                </a:solidFill>
              </a:rPr>
              <a:t>Das duale Bildungssystem ist eine Erfolgsgeschichte – </a:t>
            </a:r>
            <a:br>
              <a:rPr lang="de-CH" sz="1300" dirty="0">
                <a:solidFill>
                  <a:srgbClr val="00CEF3"/>
                </a:solidFill>
              </a:rPr>
            </a:br>
            <a:r>
              <a:rPr lang="de-CH" sz="1300" dirty="0">
                <a:solidFill>
                  <a:srgbClr val="00CEF3"/>
                </a:solidFill>
              </a:rPr>
              <a:t>die Banken und Versicherungen stärken es aus Überzeugung. 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b="0" dirty="0"/>
              <a:t>Die KV-Reform wird 2023 umgesetzt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b="0" dirty="0"/>
              <a:t>Das hat teilweise für Verunsicherung gesorgt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b="0" dirty="0"/>
              <a:t>Jetzt lässt sich sagen: Die Banklehre bleibt attraktiv. Auch in Zukunft</a:t>
            </a:r>
            <a:r>
              <a:rPr lang="de-CH" sz="1300" dirty="0"/>
              <a:t>.</a:t>
            </a:r>
          </a:p>
          <a:p>
            <a:endParaRPr lang="de-CH" sz="1300" dirty="0"/>
          </a:p>
          <a:p>
            <a:r>
              <a:rPr lang="de-CH" sz="1300" dirty="0">
                <a:solidFill>
                  <a:srgbClr val="00CEF3"/>
                </a:solidFill>
              </a:rPr>
              <a:t>Drei Modelle bieten dir die Banken und Versicherungen an – in guter Partnerschaft mit den Branchenkompetenzzentren CYP und BBZ und der KV Wirtschaftsschule Zürich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b="0" dirty="0"/>
              <a:t>Kauffrau /Kaufmann EFZ </a:t>
            </a:r>
          </a:p>
          <a:p>
            <a:pPr marL="285750" indent="-285750">
              <a:buBlip>
                <a:blip r:embed="rId2"/>
              </a:buBlip>
            </a:pPr>
            <a:r>
              <a:rPr lang="de-CH" sz="1300" b="0" dirty="0"/>
              <a:t>Kauffrau /Kaufmann EFZ </a:t>
            </a:r>
            <a:r>
              <a:rPr lang="de-CH" sz="1300" b="0" dirty="0" err="1"/>
              <a:t>Berufsmatura</a:t>
            </a:r>
            <a:endParaRPr lang="de-CH" sz="1300" b="0" dirty="0"/>
          </a:p>
          <a:p>
            <a:pPr marL="285750" indent="-285750">
              <a:buBlip>
                <a:blip r:embed="rId2"/>
              </a:buBlip>
            </a:pPr>
            <a:r>
              <a:rPr lang="de-CH" sz="1300" b="0" dirty="0"/>
              <a:t>Kauffrau /Kaufmann EFZ </a:t>
            </a:r>
            <a:r>
              <a:rPr lang="de-CH" sz="1300" b="0" dirty="0" err="1"/>
              <a:t>Berufsmatura</a:t>
            </a:r>
            <a:r>
              <a:rPr lang="de-CH" sz="1300" b="0" dirty="0"/>
              <a:t> Fokus (KV BM Fokus)</a:t>
            </a:r>
          </a:p>
          <a:p>
            <a:endParaRPr lang="de-DE" sz="13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6FD087-55D8-1F4C-A206-10E9EAAA7A8D}"/>
              </a:ext>
            </a:extLst>
          </p:cNvPr>
          <p:cNvSpPr txBox="1"/>
          <p:nvPr/>
        </p:nvSpPr>
        <p:spPr>
          <a:xfrm>
            <a:off x="5986024" y="522504"/>
            <a:ext cx="213948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800" b="1" dirty="0">
                <a:solidFill>
                  <a:srgbClr val="AD38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Klar ist: </a:t>
            </a:r>
          </a:p>
          <a:p>
            <a:endParaRPr lang="de-CH" sz="1300" b="1" dirty="0">
              <a:solidFill>
                <a:srgbClr val="AD38B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CH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Berufsmatura</a:t>
            </a:r>
            <a:r>
              <a:rPr lang="de-CH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wird wichtiger. Sie öffnet den Weg zum Bachelor-Studium.</a:t>
            </a:r>
          </a:p>
          <a:p>
            <a:br>
              <a:rPr lang="de-CH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Weiterbildung wird immer wichtiger.</a:t>
            </a:r>
          </a:p>
          <a:p>
            <a:endParaRPr lang="de-CH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Talente von heute sind die Fachkräfte von morgen.</a:t>
            </a:r>
          </a:p>
        </p:txBody>
      </p:sp>
      <p:sp>
        <p:nvSpPr>
          <p:cNvPr id="8" name="Dreieck 7">
            <a:extLst>
              <a:ext uri="{FF2B5EF4-FFF2-40B4-BE49-F238E27FC236}">
                <a16:creationId xmlns:a16="http://schemas.microsoft.com/office/drawing/2014/main" id="{5D64100C-5901-CC49-899C-5FB952BE65DD}"/>
              </a:ext>
            </a:extLst>
          </p:cNvPr>
          <p:cNvSpPr/>
          <p:nvPr/>
        </p:nvSpPr>
        <p:spPr>
          <a:xfrm rot="10800000">
            <a:off x="7055766" y="-5838"/>
            <a:ext cx="2088233" cy="1104670"/>
          </a:xfrm>
          <a:prstGeom prst="triangle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098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744C927-1EFC-6549-BEBA-29D2D557A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r="10462"/>
          <a:stretch/>
        </p:blipFill>
        <p:spPr>
          <a:xfrm>
            <a:off x="466692" y="1192611"/>
            <a:ext cx="4054475" cy="33972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77428"/>
            <a:ext cx="8229600" cy="1170186"/>
          </a:xfrm>
        </p:spPr>
        <p:txBody>
          <a:bodyPr/>
          <a:lstStyle/>
          <a:p>
            <a:r>
              <a:rPr lang="de-CH" dirty="0"/>
              <a:t>KV BM Fokus: </a:t>
            </a:r>
            <a:r>
              <a:rPr lang="de-CH" dirty="0">
                <a:solidFill>
                  <a:srgbClr val="00CEF3"/>
                </a:solidFill>
              </a:rPr>
              <a:t>Eckpunkte 2. und 3. Lehrjahr </a:t>
            </a:r>
            <a:br>
              <a:rPr lang="de-CH" dirty="0">
                <a:solidFill>
                  <a:srgbClr val="00CEF3"/>
                </a:solidFill>
              </a:rPr>
            </a:br>
            <a:endParaRPr lang="de-CH" dirty="0">
              <a:solidFill>
                <a:srgbClr val="00CEF3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FE11341-2258-AD48-B734-1F74C42B929C}"/>
              </a:ext>
            </a:extLst>
          </p:cNvPr>
          <p:cNvSpPr txBox="1">
            <a:spLocks/>
          </p:cNvSpPr>
          <p:nvPr/>
        </p:nvSpPr>
        <p:spPr bwMode="auto">
          <a:xfrm>
            <a:off x="4937359" y="1200150"/>
            <a:ext cx="3960440" cy="259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3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pPr marL="285750" indent="-285750">
              <a:spcBef>
                <a:spcPts val="700"/>
              </a:spcBef>
              <a:buBlip>
                <a:blip r:embed="rId3"/>
              </a:buBlip>
            </a:pPr>
            <a:r>
              <a:rPr lang="de-DE" sz="1300" kern="0" dirty="0">
                <a:solidFill>
                  <a:srgbClr val="000000"/>
                </a:solidFill>
                <a:ea typeface="MS PGothic"/>
              </a:rPr>
              <a:t>1 Schultag pro Woche</a:t>
            </a:r>
          </a:p>
          <a:p>
            <a:pPr marL="285750" indent="-285750">
              <a:spcBef>
                <a:spcPts val="700"/>
              </a:spcBef>
              <a:buBlip>
                <a:blip r:embed="rId3"/>
              </a:buBlip>
            </a:pPr>
            <a:r>
              <a:rPr lang="de-DE" sz="1300" kern="0" dirty="0">
                <a:solidFill>
                  <a:srgbClr val="000000"/>
                </a:solidFill>
                <a:ea typeface="MS PGothic"/>
              </a:rPr>
              <a:t>Zusätzliches Sportcamp im Frühling</a:t>
            </a:r>
          </a:p>
          <a:p>
            <a:pPr marL="285750" indent="-285750">
              <a:spcBef>
                <a:spcPts val="700"/>
              </a:spcBef>
              <a:buBlip>
                <a:blip r:embed="rId3"/>
              </a:buBlip>
            </a:pPr>
            <a:r>
              <a:rPr lang="de-DE" sz="1300" kern="0" dirty="0">
                <a:solidFill>
                  <a:srgbClr val="000000"/>
                </a:solidFill>
                <a:ea typeface="MS PGothic"/>
              </a:rPr>
              <a:t>4 Tage pro Woche am Arbeitsplatz mit spannenden Arbeitseinsätzen in verschiedenen Geschäftsbereichen </a:t>
            </a:r>
          </a:p>
          <a:p>
            <a:pPr marL="285750" indent="-285750">
              <a:spcBef>
                <a:spcPts val="700"/>
              </a:spcBef>
              <a:buBlip>
                <a:blip r:embed="rId3"/>
              </a:buBlip>
            </a:pPr>
            <a:r>
              <a:rPr lang="de-DE" sz="1300" kern="0" dirty="0">
                <a:solidFill>
                  <a:srgbClr val="000000"/>
                </a:solidFill>
                <a:ea typeface="MS PGothic"/>
              </a:rPr>
              <a:t>Besuch der überbetrieblichen Kurse </a:t>
            </a:r>
          </a:p>
          <a:p>
            <a:pPr marL="285750" indent="-285750">
              <a:spcBef>
                <a:spcPts val="700"/>
              </a:spcBef>
              <a:buBlip>
                <a:blip r:embed="rId3"/>
              </a:buBlip>
            </a:pPr>
            <a:r>
              <a:rPr lang="de-DE" sz="1300" kern="0" dirty="0">
                <a:solidFill>
                  <a:srgbClr val="000000"/>
                </a:solidFill>
                <a:ea typeface="MS PGothic"/>
              </a:rPr>
              <a:t>5 Wochen Ferien pro Lehrjahr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F39B60-2528-5646-8FA2-91BD96544E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5" t="10801" r="23961" b="66800"/>
          <a:stretch/>
        </p:blipFill>
        <p:spPr>
          <a:xfrm>
            <a:off x="3164927" y="3291830"/>
            <a:ext cx="2915816" cy="21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29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CFBED5F-45B8-5645-BA11-C8BCAD28B339}"/>
              </a:ext>
            </a:extLst>
          </p:cNvPr>
          <p:cNvSpPr/>
          <p:nvPr/>
        </p:nvSpPr>
        <p:spPr>
          <a:xfrm>
            <a:off x="3707904" y="267494"/>
            <a:ext cx="5184576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winkliges Dreieck 6">
            <a:extLst>
              <a:ext uri="{FF2B5EF4-FFF2-40B4-BE49-F238E27FC236}">
                <a16:creationId xmlns:a16="http://schemas.microsoft.com/office/drawing/2014/main" id="{B8E0D208-2F49-204E-A8E8-058EB47A78F1}"/>
              </a:ext>
            </a:extLst>
          </p:cNvPr>
          <p:cNvSpPr/>
          <p:nvPr/>
        </p:nvSpPr>
        <p:spPr>
          <a:xfrm rot="2700000">
            <a:off x="3374758" y="1648904"/>
            <a:ext cx="693561" cy="69356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14B6AFD-7D91-2348-AD36-AD1670A0B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744" y="1995686"/>
            <a:ext cx="46177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Andri </a:t>
            </a:r>
            <a:r>
              <a:rPr lang="de-CH" sz="1500" b="1" dirty="0" err="1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Silberschmidt</a:t>
            </a:r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Unternehmer, Nationalrat FDP, Präsident FH Schweiz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D565BC9-44A1-5244-B343-3F836EA8E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744" y="627534"/>
            <a:ext cx="4617704" cy="1152128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2500" b="1" dirty="0">
                <a:latin typeface="Calibri" panose="020F0502020204030204" pitchFamily="34" charset="0"/>
                <a:cs typeface="Calibri" panose="020F0502020204030204" pitchFamily="34" charset="0"/>
              </a:rPr>
              <a:t>«Das duale Bildungssystem </a:t>
            </a:r>
            <a:br>
              <a:rPr lang="de-CH" sz="2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500" b="1" dirty="0">
                <a:latin typeface="Calibri" panose="020F0502020204030204" pitchFamily="34" charset="0"/>
                <a:cs typeface="Calibri" panose="020F0502020204030204" pitchFamily="34" charset="0"/>
              </a:rPr>
              <a:t>ist eine Erfolgsgeschichte. Die Talente von heute werden zu </a:t>
            </a:r>
            <a:br>
              <a:rPr lang="de-CH" sz="2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500" b="1" dirty="0">
                <a:latin typeface="Calibri" panose="020F0502020204030204" pitchFamily="34" charset="0"/>
                <a:cs typeface="Calibri" panose="020F0502020204030204" pitchFamily="34" charset="0"/>
              </a:rPr>
              <a:t>den Fachkräften von morgen.»</a:t>
            </a:r>
          </a:p>
        </p:txBody>
      </p:sp>
    </p:spTree>
    <p:extLst>
      <p:ext uri="{BB962C8B-B14F-4D97-AF65-F5344CB8AC3E}">
        <p14:creationId xmlns:p14="http://schemas.microsoft.com/office/powerpoint/2010/main" val="694845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5ADB907-E367-634A-9B59-30A68AE907B4}"/>
              </a:ext>
            </a:extLst>
          </p:cNvPr>
          <p:cNvSpPr/>
          <p:nvPr/>
        </p:nvSpPr>
        <p:spPr>
          <a:xfrm>
            <a:off x="2744532" y="267494"/>
            <a:ext cx="614794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winkliges Dreieck 5">
            <a:extLst>
              <a:ext uri="{FF2B5EF4-FFF2-40B4-BE49-F238E27FC236}">
                <a16:creationId xmlns:a16="http://schemas.microsoft.com/office/drawing/2014/main" id="{CCD9B095-C426-D74A-91AB-893A3589F3E7}"/>
              </a:ext>
            </a:extLst>
          </p:cNvPr>
          <p:cNvSpPr/>
          <p:nvPr/>
        </p:nvSpPr>
        <p:spPr>
          <a:xfrm rot="2700000">
            <a:off x="2411386" y="1635271"/>
            <a:ext cx="693561" cy="69356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572EBD-D634-DD43-B15A-F99A76A9E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2497797"/>
            <a:ext cx="4464496" cy="578009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Léonie Hunziker, 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Teamleiterin, frühere Absolventin Banklehre mit </a:t>
            </a:r>
            <a:r>
              <a:rPr lang="de-CH" sz="1500" dirty="0" err="1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Berufsmatura</a:t>
            </a:r>
            <a:endParaRPr lang="de-CH" sz="1500" dirty="0">
              <a:solidFill>
                <a:srgbClr val="00CEF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9A5BC66-C52F-834A-A090-72FE25707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555526"/>
            <a:ext cx="5688632" cy="1800200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b="1" dirty="0">
                <a:latin typeface="Calibri" panose="020F0502020204030204" pitchFamily="34" charset="0"/>
                <a:cs typeface="Calibri" panose="020F0502020204030204" pitchFamily="34" charset="0"/>
              </a:rPr>
              <a:t>«Meine eigene Karriere ist mir sehr wichtig. Meiner Meinung nach hat es in der Bankenwelt immer noch zu wenig ambitionierte Frauen.»</a:t>
            </a:r>
          </a:p>
        </p:txBody>
      </p:sp>
    </p:spTree>
    <p:extLst>
      <p:ext uri="{BB962C8B-B14F-4D97-AF65-F5344CB8AC3E}">
        <p14:creationId xmlns:p14="http://schemas.microsoft.com/office/powerpoint/2010/main" val="151985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6C4DB39F-A883-C849-BBE8-D037FF0E4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008112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 Kaczynski</a:t>
            </a:r>
            <a:r>
              <a:rPr lang="de-CH" sz="150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Lehrjahr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47B9855-64A2-8E4F-BE9E-818F19A05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0"/>
            <a:ext cx="3744416" cy="1296144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600" b="1" dirty="0">
                <a:latin typeface="Calibri" panose="020F0502020204030204" pitchFamily="34" charset="0"/>
                <a:cs typeface="Calibri" panose="020F0502020204030204" pitchFamily="34" charset="0"/>
              </a:rPr>
              <a:t>«Dank der Praxiserfahrung ist man mit der Banklehre mit </a:t>
            </a:r>
            <a:r>
              <a:rPr lang="de-CH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Berufsmatura</a:t>
            </a:r>
            <a:r>
              <a:rPr lang="de-CH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auf dem Arbeitsmarkt fast noch attraktiver, als wenn man einfach das </a:t>
            </a:r>
            <a:r>
              <a:rPr lang="de-CH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Gymi</a:t>
            </a:r>
            <a:r>
              <a:rPr lang="de-CH" sz="1600" b="1" dirty="0">
                <a:latin typeface="Calibri" panose="020F0502020204030204" pitchFamily="34" charset="0"/>
                <a:cs typeface="Calibri" panose="020F0502020204030204" pitchFamily="34" charset="0"/>
              </a:rPr>
              <a:t> gemacht hat.»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E7E22EC-68DD-B94C-95A2-083AEF544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4611353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Nina </a:t>
            </a:r>
            <a:r>
              <a:rPr lang="de-CH" sz="1500" b="1" dirty="0" err="1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Harju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2. Lehrjahr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C44C30B-FD27-8445-A123-0BC18231E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3363838"/>
            <a:ext cx="3672408" cy="1368152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800" b="1" dirty="0">
                <a:latin typeface="Calibri" panose="020F0502020204030204" pitchFamily="34" charset="0"/>
                <a:cs typeface="Calibri" panose="020F0502020204030204" pitchFamily="34" charset="0"/>
              </a:rPr>
              <a:t>«Mir ist finanzielle Unabhängigkeit wichtig und ich möchte nicht abhängig sein vom Geld meiner Eltern.» </a:t>
            </a:r>
          </a:p>
        </p:txBody>
      </p:sp>
    </p:spTree>
    <p:extLst>
      <p:ext uri="{BB962C8B-B14F-4D97-AF65-F5344CB8AC3E}">
        <p14:creationId xmlns:p14="http://schemas.microsoft.com/office/powerpoint/2010/main" val="2710289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0D13373-0F36-6A42-898D-2FD9C0CBA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611353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Finn Meier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2. Lehrjahr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544A92F-470C-D24A-A23A-B8460B84B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507854"/>
            <a:ext cx="3744416" cy="1296144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800" b="1" dirty="0">
                <a:latin typeface="Calibri" panose="020F0502020204030204" pitchFamily="34" charset="0"/>
                <a:cs typeface="Calibri" panose="020F0502020204030204" pitchFamily="34" charset="0"/>
              </a:rPr>
              <a:t>«Was ich nach der Lehre mache, lasse ich noch ich offen. Verschiedene Themengebiete reizen mich – Aviatik, Psychologie, Recht oder Pädagogik.»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8F3C3B0-739A-1840-8191-52DF732C6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632" y="1515009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Sophie Krähenmann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3. Lehrjahr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F85141D-7D02-B94F-A477-1E6E8C66F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0"/>
            <a:ext cx="3779912" cy="1707654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800" b="1" dirty="0">
                <a:latin typeface="Calibri" panose="020F0502020204030204" pitchFamily="34" charset="0"/>
                <a:cs typeface="Calibri" panose="020F0502020204030204" pitchFamily="34" charset="0"/>
              </a:rPr>
              <a:t>«Ich bereue keine einzige Minute, </a:t>
            </a:r>
            <a:br>
              <a:rPr lang="de-CH" sz="1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1800" b="1" dirty="0">
                <a:latin typeface="Calibri" panose="020F0502020204030204" pitchFamily="34" charset="0"/>
                <a:cs typeface="Calibri" panose="020F0502020204030204" pitchFamily="34" charset="0"/>
              </a:rPr>
              <a:t>dass ich mich für die Banklehre entschieden habe. Es hat mir persönlich und beruflich sehr viel gebracht.» </a:t>
            </a:r>
          </a:p>
        </p:txBody>
      </p:sp>
    </p:spTree>
    <p:extLst>
      <p:ext uri="{BB962C8B-B14F-4D97-AF65-F5344CB8AC3E}">
        <p14:creationId xmlns:p14="http://schemas.microsoft.com/office/powerpoint/2010/main" val="3423947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8D813F3-175F-F049-A352-41146EDEFE7B}"/>
              </a:ext>
            </a:extLst>
          </p:cNvPr>
          <p:cNvSpPr/>
          <p:nvPr/>
        </p:nvSpPr>
        <p:spPr>
          <a:xfrm>
            <a:off x="2744532" y="267494"/>
            <a:ext cx="614794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winkliges Dreieck 5">
            <a:extLst>
              <a:ext uri="{FF2B5EF4-FFF2-40B4-BE49-F238E27FC236}">
                <a16:creationId xmlns:a16="http://schemas.microsoft.com/office/drawing/2014/main" id="{A4AC1E51-BC65-5C46-97B4-E2CC89655F5E}"/>
              </a:ext>
            </a:extLst>
          </p:cNvPr>
          <p:cNvSpPr/>
          <p:nvPr/>
        </p:nvSpPr>
        <p:spPr>
          <a:xfrm rot="2700000">
            <a:off x="2411386" y="1635271"/>
            <a:ext cx="693561" cy="69356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0ACCB-E8DA-4C49-AE6B-EE2CD84E6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293" y="2497797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 Mejia Blanco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2. Lehrjahr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A0574A4-829C-7644-94B5-09D810E94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680" y="0"/>
            <a:ext cx="4764940" cy="2880320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b="1" dirty="0">
                <a:latin typeface="Calibri" panose="020F0502020204030204" pitchFamily="34" charset="0"/>
                <a:cs typeface="Calibri" panose="020F0502020204030204" pitchFamily="34" charset="0"/>
              </a:rPr>
              <a:t>«Für die Banklehre braucht man gute Planung und Ausdauer. Ich habe gelernt, Prioritäten zu setzen.» </a:t>
            </a:r>
          </a:p>
        </p:txBody>
      </p:sp>
    </p:spTree>
    <p:extLst>
      <p:ext uri="{BB962C8B-B14F-4D97-AF65-F5344CB8AC3E}">
        <p14:creationId xmlns:p14="http://schemas.microsoft.com/office/powerpoint/2010/main" val="2874589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F456F6-3E84-A947-BA99-141302188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071" y="2139702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en-US" sz="5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Los is </a:t>
            </a:r>
            <a:r>
              <a:rPr lang="en-US" sz="5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Läbe</a:t>
            </a:r>
            <a:r>
              <a:rPr lang="en-US" sz="5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1619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2E2CDA7-A7DA-F14B-9B8A-803F8A3A3022}"/>
              </a:ext>
            </a:extLst>
          </p:cNvPr>
          <p:cNvSpPr/>
          <p:nvPr/>
        </p:nvSpPr>
        <p:spPr>
          <a:xfrm>
            <a:off x="3707904" y="267494"/>
            <a:ext cx="5184576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14B6AFD-7D91-2348-AD36-AD1670A0B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936" y="1995686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Andri </a:t>
            </a:r>
            <a:r>
              <a:rPr lang="de-CH" sz="1500" b="1" dirty="0" err="1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Silberschmidt</a:t>
            </a:r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Unternehmer, Nationalrat FDP, Präsident FH Schweiz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D565BC9-44A1-5244-B343-3F836EA8E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936" y="555526"/>
            <a:ext cx="4536504" cy="1152128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2300" b="1" dirty="0">
                <a:latin typeface="Calibri" panose="020F0502020204030204" pitchFamily="34" charset="0"/>
                <a:cs typeface="Calibri" panose="020F0502020204030204" pitchFamily="34" charset="0"/>
              </a:rPr>
              <a:t>«Die Banklehre mit </a:t>
            </a:r>
            <a:r>
              <a:rPr lang="de-CH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Berufsmatura</a:t>
            </a:r>
            <a:r>
              <a:rPr lang="de-CH" sz="2300" b="1" dirty="0">
                <a:latin typeface="Calibri" panose="020F0502020204030204" pitchFamily="34" charset="0"/>
                <a:cs typeface="Calibri" panose="020F0502020204030204" pitchFamily="34" charset="0"/>
              </a:rPr>
              <a:t> war für mich eine sehr gute Grundausbildung – mein Weg zur Praktiker-Matur.»</a:t>
            </a:r>
          </a:p>
        </p:txBody>
      </p:sp>
      <p:sp>
        <p:nvSpPr>
          <p:cNvPr id="3" name="Rechtwinkliges Dreieck 2">
            <a:extLst>
              <a:ext uri="{FF2B5EF4-FFF2-40B4-BE49-F238E27FC236}">
                <a16:creationId xmlns:a16="http://schemas.microsoft.com/office/drawing/2014/main" id="{AAB719F9-93BF-8D44-8E8C-6B2107F93F1E}"/>
              </a:ext>
            </a:extLst>
          </p:cNvPr>
          <p:cNvSpPr/>
          <p:nvPr/>
        </p:nvSpPr>
        <p:spPr>
          <a:xfrm rot="2700000">
            <a:off x="3374758" y="1648904"/>
            <a:ext cx="693561" cy="69356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459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51D3AE8-D7EB-DF47-B5AD-8F6B0CF5BDAE}"/>
              </a:ext>
            </a:extLst>
          </p:cNvPr>
          <p:cNvSpPr/>
          <p:nvPr/>
        </p:nvSpPr>
        <p:spPr>
          <a:xfrm>
            <a:off x="2744532" y="267494"/>
            <a:ext cx="614794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winkliges Dreieck 5">
            <a:extLst>
              <a:ext uri="{FF2B5EF4-FFF2-40B4-BE49-F238E27FC236}">
                <a16:creationId xmlns:a16="http://schemas.microsoft.com/office/drawing/2014/main" id="{14DD0580-D91F-B441-91D8-68DBA6F45EEC}"/>
              </a:ext>
            </a:extLst>
          </p:cNvPr>
          <p:cNvSpPr/>
          <p:nvPr/>
        </p:nvSpPr>
        <p:spPr>
          <a:xfrm rot="2700000">
            <a:off x="2411386" y="1635271"/>
            <a:ext cx="693561" cy="69356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9A5BC66-C52F-834A-A090-72FE25707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431661"/>
            <a:ext cx="5904656" cy="1800200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2300" b="1" dirty="0">
                <a:latin typeface="Calibri" panose="020F0502020204030204" pitchFamily="34" charset="0"/>
                <a:cs typeface="Calibri" panose="020F0502020204030204" pitchFamily="34" charset="0"/>
              </a:rPr>
              <a:t>«In der Banklehre lernst du aus erster Hand, wie der Finanzplatz Schweiz funktioniert und wie man mit Menschen umgeht. Du kannst Theorie und Praxis verbinden und schon früh Verantwortung übernehmen.»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572EBD-D634-DD43-B15A-F99A76A9E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2449499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Léonie Hunziker, 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Teamleiterin, frühere Absolventin Banklehre mit </a:t>
            </a:r>
            <a:r>
              <a:rPr lang="de-CH" sz="1500" dirty="0" err="1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Berufsmatura</a:t>
            </a:r>
            <a:endParaRPr lang="de-CH" sz="1500" dirty="0">
              <a:solidFill>
                <a:srgbClr val="00CEF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59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Praxisnah </a:t>
            </a:r>
            <a:r>
              <a:rPr lang="de-CH" dirty="0">
                <a:solidFill>
                  <a:srgbClr val="00CEF3"/>
                </a:solidFill>
              </a:rPr>
              <a:t>– die Banklehre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BA115E-F967-3943-A9C3-23D548CC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1200155"/>
            <a:ext cx="8748465" cy="3617002"/>
          </a:xfrm>
        </p:spPr>
        <p:txBody>
          <a:bodyPr/>
          <a:lstStyle/>
          <a:p>
            <a:r>
              <a:rPr lang="de-CH" dirty="0">
                <a:highlight>
                  <a:srgbClr val="FFCE00"/>
                </a:highlight>
              </a:rPr>
              <a:t>Die Vorteile einer Banklehre sind </a:t>
            </a:r>
            <a:br>
              <a:rPr lang="de-CH" sz="1300" i="1" dirty="0"/>
            </a:br>
            <a:endParaRPr lang="de-CH" sz="1300" i="1" dirty="0"/>
          </a:p>
          <a:p>
            <a:r>
              <a:rPr lang="de-CH" sz="1300" dirty="0">
                <a:solidFill>
                  <a:srgbClr val="00CEF3"/>
                </a:solidFill>
              </a:rPr>
              <a:t>	Die Lernenden eignen sich Wissen und Können an</a:t>
            </a:r>
            <a:br>
              <a:rPr lang="de-CH" sz="1300" dirty="0"/>
            </a:br>
            <a:r>
              <a:rPr lang="de-CH" sz="1300" dirty="0"/>
              <a:t>	Die Banklehre ist schulisch anspruchsvoll und praxisbezogen</a:t>
            </a:r>
          </a:p>
          <a:p>
            <a:r>
              <a:rPr lang="de-CH" sz="1300" dirty="0">
                <a:solidFill>
                  <a:srgbClr val="00CEF3"/>
                </a:solidFill>
              </a:rPr>
              <a:t>            Die Lernenden verstehen, was auf der Welt passiert</a:t>
            </a:r>
            <a:br>
              <a:rPr lang="de-CH" sz="1300" dirty="0"/>
            </a:br>
            <a:r>
              <a:rPr lang="de-CH" sz="1300" dirty="0"/>
              <a:t>            Die Banklehre zeigt Zusammenhänge auf</a:t>
            </a:r>
          </a:p>
          <a:p>
            <a:r>
              <a:rPr lang="de-CH" sz="1300" dirty="0"/>
              <a:t>	</a:t>
            </a:r>
            <a:r>
              <a:rPr lang="de-CH" sz="1300" dirty="0">
                <a:solidFill>
                  <a:srgbClr val="00CEF3"/>
                </a:solidFill>
              </a:rPr>
              <a:t>Die Lernenden arbeiten mit Menschen</a:t>
            </a:r>
            <a:br>
              <a:rPr lang="de-CH" sz="1300" dirty="0"/>
            </a:br>
            <a:r>
              <a:rPr lang="de-CH" sz="1300" dirty="0"/>
              <a:t>	Die Banklehre macht aus Lernenden auch Vermögensverwalterinnen und Kundenberater</a:t>
            </a:r>
          </a:p>
          <a:p>
            <a:r>
              <a:rPr lang="de-CH" sz="1300" dirty="0">
                <a:solidFill>
                  <a:srgbClr val="00CEF3"/>
                </a:solidFill>
              </a:rPr>
              <a:t>            Die Lernenden sind bestens gerüstet für eine ganze Karriere</a:t>
            </a:r>
            <a:br>
              <a:rPr lang="de-CH" sz="1300" dirty="0"/>
            </a:br>
            <a:r>
              <a:rPr lang="de-CH" sz="1300" dirty="0"/>
              <a:t>            Die Banklehre vermittelt selbständiges und digitales Arbeiten </a:t>
            </a:r>
          </a:p>
          <a:p>
            <a:r>
              <a:rPr lang="de-CH" sz="1300" dirty="0">
                <a:solidFill>
                  <a:srgbClr val="00CEF3"/>
                </a:solidFill>
              </a:rPr>
              <a:t>	Die Lernenden können ihre Talente eigenständig und im Team entfalten</a:t>
            </a:r>
            <a:br>
              <a:rPr lang="de-CH" sz="1300" dirty="0"/>
            </a:br>
            <a:r>
              <a:rPr lang="de-CH" sz="1300" dirty="0"/>
              <a:t>	Die Banklehre fordert sie und sie werden von Betrieb, Branchen-Kompetenzzentrum und Schule gefördert</a:t>
            </a:r>
          </a:p>
          <a:p>
            <a:r>
              <a:rPr lang="de-CH" sz="1300" dirty="0">
                <a:solidFill>
                  <a:srgbClr val="00CEF3"/>
                </a:solidFill>
              </a:rPr>
              <a:t>            Die Lernenden haben für ihren weiteren Weg alle Türen offen</a:t>
            </a:r>
            <a:br>
              <a:rPr lang="de-CH" sz="1300" dirty="0"/>
            </a:br>
            <a:r>
              <a:rPr lang="de-CH" sz="1300" dirty="0"/>
              <a:t>            Die Banklehre mit </a:t>
            </a:r>
            <a:r>
              <a:rPr lang="de-CH" sz="1300" dirty="0" err="1"/>
              <a:t>Berufsmatura</a:t>
            </a:r>
            <a:r>
              <a:rPr lang="de-CH" sz="1300" dirty="0"/>
              <a:t> ist das Eintrittsticket für ein Studium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E35202D-0DB5-1C44-9415-90A11D4675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1" t="17873" r="51499" b="68127"/>
          <a:stretch/>
        </p:blipFill>
        <p:spPr>
          <a:xfrm>
            <a:off x="899592" y="1731655"/>
            <a:ext cx="432048" cy="48005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308DE52-C709-B14E-9EAE-AAB974AB31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33593" r="82819" b="52407"/>
          <a:stretch/>
        </p:blipFill>
        <p:spPr>
          <a:xfrm>
            <a:off x="395536" y="2163703"/>
            <a:ext cx="432048" cy="4800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00B82DB-5B96-054B-AAD7-8C53DB405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t="32749" r="66827" b="53251"/>
          <a:stretch/>
        </p:blipFill>
        <p:spPr>
          <a:xfrm>
            <a:off x="899592" y="2595751"/>
            <a:ext cx="432048" cy="48005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DB0D20-426F-BB48-83C4-99B24FDE7C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64857" r="82819" b="21143"/>
          <a:stretch/>
        </p:blipFill>
        <p:spPr>
          <a:xfrm>
            <a:off x="395536" y="3027799"/>
            <a:ext cx="432048" cy="4800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B67C5E2-7734-D04B-8721-15EED9B8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0" t="33871" r="35300" b="52129"/>
          <a:stretch/>
        </p:blipFill>
        <p:spPr>
          <a:xfrm>
            <a:off x="899592" y="3435846"/>
            <a:ext cx="432048" cy="48005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63F087-ABF3-C047-A9BB-E8DF14B3F2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1" t="17780" r="20619" b="68220"/>
          <a:stretch/>
        </p:blipFill>
        <p:spPr>
          <a:xfrm>
            <a:off x="454472" y="3891895"/>
            <a:ext cx="432048" cy="48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82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8947D139-2ECE-164D-B6BF-5C8F104D7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515966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Andrej </a:t>
            </a:r>
            <a:r>
              <a:rPr lang="de-CH" sz="1500" b="1" dirty="0" err="1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Kolbl</a:t>
            </a:r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Lehrjahr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A966A09-4624-5941-8B26-43CFD29D9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507854"/>
            <a:ext cx="4176464" cy="1296144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«Ich will nicht auf einer Bank im Gymnasium sitzen, sondern in einer Bank im echten Leben arbeiten.»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C901AFA-E312-5F40-8D2A-7D797A9E9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1587017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Sophie Krähenmann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3. Lehrjahr 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76FD0E2-891D-D442-8066-AB543E829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411510"/>
            <a:ext cx="3419872" cy="1296144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«Ich habe viel Kontakt mit Erwachsenen, behaupte mich in der Geschäftswelt: Das bringt mir als Person viel.» </a:t>
            </a:r>
          </a:p>
        </p:txBody>
      </p:sp>
    </p:spTree>
    <p:extLst>
      <p:ext uri="{BB962C8B-B14F-4D97-AF65-F5344CB8AC3E}">
        <p14:creationId xmlns:p14="http://schemas.microsoft.com/office/powerpoint/2010/main" val="3948194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73190-16D1-A546-833B-547863C03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008112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 Kaczynski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3. Lehrjahr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C199B92-4DAB-3F4D-9811-AEC7BCEDB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0"/>
            <a:ext cx="3744416" cy="1296144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«Nur Schule ist mir zu einseitig. Und Geld verdienen ist auch nicht schlecht.»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66AB58-AFD6-2D47-926F-A6DD2E344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4611353"/>
            <a:ext cx="4536504" cy="624693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1500" b="1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Nina </a:t>
            </a:r>
            <a:r>
              <a:rPr lang="de-CH" sz="1500" b="1" dirty="0" err="1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Harju</a:t>
            </a:r>
            <a:r>
              <a:rPr lang="de-CH" sz="1500" dirty="0">
                <a:solidFill>
                  <a:srgbClr val="00CEF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2. Lehrjahr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9D0FEE1-092C-7745-8B93-2BB87DD11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3435846"/>
            <a:ext cx="3419872" cy="1296144"/>
          </a:xfrm>
          <a:prstGeom prst="rect">
            <a:avLst/>
          </a:prstGeom>
          <a:solidFill>
            <a:srgbClr val="00CEF3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0" i="0" baseline="0">
                <a:solidFill>
                  <a:srgbClr val="AD38BA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0071B9"/>
                </a:solidFill>
                <a:latin typeface="Arial Narrow" pitchFamily="34" charset="0"/>
                <a:cs typeface="Arial" charset="0"/>
              </a:defRPr>
            </a:lvl5pPr>
            <a:lvl6pPr marL="34290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6pPr>
            <a:lvl7pPr marL="68581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7pPr>
            <a:lvl8pPr marL="102872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8pPr>
            <a:lvl9pPr marL="1371629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rgbClr val="0066CC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de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«Kommunikation wird immer wichtiger. Mit Menschen umzugehen, lerne ich in der Lehre tagtäglich.» </a:t>
            </a:r>
          </a:p>
        </p:txBody>
      </p:sp>
    </p:spTree>
    <p:extLst>
      <p:ext uri="{BB962C8B-B14F-4D97-AF65-F5344CB8AC3E}">
        <p14:creationId xmlns:p14="http://schemas.microsoft.com/office/powerpoint/2010/main" val="1481754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D824F29D-18DD-C84A-9B7D-198A4FCB548E}"/>
              </a:ext>
            </a:extLst>
          </p:cNvPr>
          <p:cNvSpPr/>
          <p:nvPr/>
        </p:nvSpPr>
        <p:spPr>
          <a:xfrm>
            <a:off x="6156175" y="1331012"/>
            <a:ext cx="2736305" cy="3315812"/>
          </a:xfrm>
          <a:prstGeom prst="rect">
            <a:avLst/>
          </a:prstGeom>
          <a:solidFill>
            <a:srgbClr val="00CEF3"/>
          </a:solidFill>
          <a:ln>
            <a:solidFill>
              <a:srgbClr val="00C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AB4DD78-1475-5242-8DD0-F398CA6A24A4}"/>
              </a:ext>
            </a:extLst>
          </p:cNvPr>
          <p:cNvSpPr/>
          <p:nvPr/>
        </p:nvSpPr>
        <p:spPr>
          <a:xfrm>
            <a:off x="3308399" y="1331012"/>
            <a:ext cx="2736305" cy="3315812"/>
          </a:xfrm>
          <a:prstGeom prst="rect">
            <a:avLst/>
          </a:prstGeom>
          <a:solidFill>
            <a:srgbClr val="00CEF3"/>
          </a:solidFill>
          <a:ln>
            <a:solidFill>
              <a:srgbClr val="00C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49436"/>
            <a:ext cx="8675687" cy="594122"/>
          </a:xfrm>
        </p:spPr>
        <p:txBody>
          <a:bodyPr/>
          <a:lstStyle/>
          <a:p>
            <a:r>
              <a:rPr lang="de-CH" dirty="0"/>
              <a:t>Die Banklehre der Zukunft </a:t>
            </a:r>
            <a:r>
              <a:rPr lang="de-CH" dirty="0">
                <a:solidFill>
                  <a:srgbClr val="00CEF3"/>
                </a:solidFill>
              </a:rPr>
              <a:t>steht auf stabilen Beinen.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BA115E-F967-3943-A9C3-23D548CC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108" y="1403020"/>
            <a:ext cx="2520280" cy="3099787"/>
          </a:xfrm>
        </p:spPr>
        <p:txBody>
          <a:bodyPr/>
          <a:lstStyle/>
          <a:p>
            <a:r>
              <a:rPr lang="de-CH" sz="1300" dirty="0">
                <a:highlight>
                  <a:srgbClr val="FFCE00"/>
                </a:highlight>
              </a:rPr>
              <a:t>Kauffrau /Kaufmann EFZ</a:t>
            </a:r>
            <a:br>
              <a:rPr lang="de-CH" sz="1300" dirty="0">
                <a:highlight>
                  <a:srgbClr val="FFCE00"/>
                </a:highlight>
              </a:rPr>
            </a:br>
            <a:br>
              <a:rPr lang="de-CH" sz="1300" dirty="0">
                <a:highlight>
                  <a:srgbClr val="FFCE00"/>
                </a:highlight>
              </a:rPr>
            </a:br>
            <a:br>
              <a:rPr lang="de-CH" sz="1300" dirty="0">
                <a:highlight>
                  <a:srgbClr val="FFCE00"/>
                </a:highlight>
              </a:rPr>
            </a:br>
            <a:r>
              <a:rPr lang="de-CH" sz="1200" dirty="0">
                <a:solidFill>
                  <a:srgbClr val="AD38BA"/>
                </a:solidFill>
              </a:rPr>
              <a:t>Voraussetzung: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Gute schulische Leistungen. </a:t>
            </a:r>
          </a:p>
          <a:p>
            <a:r>
              <a:rPr lang="de-CH" sz="1200" dirty="0">
                <a:solidFill>
                  <a:srgbClr val="AD38BA"/>
                </a:solidFill>
              </a:rPr>
              <a:t>Bewertung: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Handlungs-kompetenzbereiche </a:t>
            </a:r>
            <a:br>
              <a:rPr lang="de-CH" sz="1200" dirty="0">
                <a:solidFill>
                  <a:schemeClr val="bg1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– keine Promotion.</a:t>
            </a:r>
          </a:p>
          <a:p>
            <a:r>
              <a:rPr lang="de-CH" sz="1200" dirty="0">
                <a:solidFill>
                  <a:srgbClr val="AD38BA"/>
                </a:solidFill>
              </a:rPr>
              <a:t>Abschluss: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 err="1">
                <a:solidFill>
                  <a:schemeClr val="bg1"/>
                </a:solidFill>
              </a:rPr>
              <a:t>Eidg</a:t>
            </a:r>
            <a:r>
              <a:rPr lang="de-CH" sz="1200" dirty="0">
                <a:solidFill>
                  <a:schemeClr val="bg1"/>
                </a:solidFill>
              </a:rPr>
              <a:t>. </a:t>
            </a:r>
            <a:r>
              <a:rPr lang="de-CH" sz="1200" dirty="0" err="1">
                <a:solidFill>
                  <a:schemeClr val="bg1"/>
                </a:solidFill>
              </a:rPr>
              <a:t>Fähigkeits</a:t>
            </a:r>
            <a:br>
              <a:rPr lang="de-CH" sz="1200" dirty="0">
                <a:solidFill>
                  <a:schemeClr val="bg1"/>
                </a:solidFill>
              </a:rPr>
            </a:br>
            <a:r>
              <a:rPr lang="de-CH" sz="1200" dirty="0" err="1">
                <a:solidFill>
                  <a:schemeClr val="bg1"/>
                </a:solidFill>
              </a:rPr>
              <a:t>zeugnis</a:t>
            </a:r>
            <a:r>
              <a:rPr lang="de-CH" sz="1200" dirty="0">
                <a:solidFill>
                  <a:schemeClr val="bg1"/>
                </a:solidFill>
              </a:rPr>
              <a:t> Kaufmann/-frau EFZ </a:t>
            </a:r>
          </a:p>
          <a:p>
            <a:r>
              <a:rPr lang="de-CH" sz="1200" dirty="0">
                <a:solidFill>
                  <a:srgbClr val="AD38BA"/>
                </a:solidFill>
              </a:rPr>
              <a:t>Weiterbildung: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 err="1">
                <a:solidFill>
                  <a:schemeClr val="bg1"/>
                </a:solidFill>
              </a:rPr>
              <a:t>Berufsmatura</a:t>
            </a:r>
            <a:r>
              <a:rPr lang="de-CH" sz="1200" dirty="0">
                <a:solidFill>
                  <a:schemeClr val="bg1"/>
                </a:solidFill>
              </a:rPr>
              <a:t> 2 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F2C4CD1-0014-DE4E-8998-DBA7D381CB11}"/>
              </a:ext>
            </a:extLst>
          </p:cNvPr>
          <p:cNvSpPr txBox="1">
            <a:spLocks/>
          </p:cNvSpPr>
          <p:nvPr/>
        </p:nvSpPr>
        <p:spPr bwMode="auto">
          <a:xfrm>
            <a:off x="3306426" y="1394327"/>
            <a:ext cx="2687945" cy="325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3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r>
              <a:rPr lang="de-CH" sz="1300" dirty="0">
                <a:highlight>
                  <a:srgbClr val="FFCE00"/>
                </a:highlight>
              </a:rPr>
              <a:t>Kauffrau /Kaufmann EFZ </a:t>
            </a:r>
            <a:r>
              <a:rPr lang="de-CH" sz="1300" dirty="0" err="1">
                <a:highlight>
                  <a:srgbClr val="FFCE00"/>
                </a:highlight>
              </a:rPr>
              <a:t>Berufsmatura</a:t>
            </a:r>
            <a:r>
              <a:rPr lang="de-CH" sz="1300" dirty="0">
                <a:highlight>
                  <a:srgbClr val="FFCE00"/>
                </a:highlight>
              </a:rPr>
              <a:t> </a:t>
            </a:r>
            <a:br>
              <a:rPr lang="de-CH" sz="1300" dirty="0">
                <a:highlight>
                  <a:srgbClr val="FFCE00"/>
                </a:highlight>
              </a:rPr>
            </a:br>
            <a:br>
              <a:rPr lang="de-CH" sz="1300" dirty="0">
                <a:highlight>
                  <a:srgbClr val="FFCE00"/>
                </a:highlight>
              </a:rPr>
            </a:br>
            <a:r>
              <a:rPr lang="de-CH" sz="1200" dirty="0">
                <a:solidFill>
                  <a:srgbClr val="AD38BA"/>
                </a:solidFill>
              </a:rPr>
              <a:t>Voraussetzung: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Gute bis sehr gute schulische Leistungen</a:t>
            </a:r>
          </a:p>
          <a:p>
            <a:r>
              <a:rPr lang="de-CH" sz="1200" dirty="0">
                <a:solidFill>
                  <a:srgbClr val="AD38BA"/>
                </a:solidFill>
              </a:rPr>
              <a:t>Bewertung: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Unterrichtsfächer – mit Promotion</a:t>
            </a:r>
          </a:p>
          <a:p>
            <a:r>
              <a:rPr lang="de-CH" sz="1200" dirty="0">
                <a:solidFill>
                  <a:srgbClr val="AD38BA"/>
                </a:solidFill>
              </a:rPr>
              <a:t>Abschluss: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 err="1">
                <a:solidFill>
                  <a:schemeClr val="bg1"/>
                </a:solidFill>
              </a:rPr>
              <a:t>Eidg</a:t>
            </a:r>
            <a:r>
              <a:rPr lang="de-CH" sz="1200" dirty="0">
                <a:solidFill>
                  <a:schemeClr val="bg1"/>
                </a:solidFill>
              </a:rPr>
              <a:t>. Fähigkeitszeugnis Kaufmann/-frau EFZ mit Berufs-</a:t>
            </a:r>
            <a:r>
              <a:rPr lang="de-CH" sz="1200" dirty="0" err="1">
                <a:solidFill>
                  <a:schemeClr val="bg1"/>
                </a:solidFill>
              </a:rPr>
              <a:t>matura</a:t>
            </a:r>
            <a:r>
              <a:rPr lang="de-CH" sz="1200" dirty="0">
                <a:solidFill>
                  <a:schemeClr val="bg1"/>
                </a:solidFill>
              </a:rPr>
              <a:t>  (Typ Wirtschaft)</a:t>
            </a:r>
          </a:p>
          <a:p>
            <a:r>
              <a:rPr lang="de-CH" sz="1200" dirty="0">
                <a:solidFill>
                  <a:srgbClr val="AD38BA"/>
                </a:solidFill>
              </a:rPr>
              <a:t>Weiterbildung: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Fachhochschule oder </a:t>
            </a:r>
            <a:br>
              <a:rPr lang="de-CH" sz="1200" dirty="0">
                <a:solidFill>
                  <a:schemeClr val="bg1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via </a:t>
            </a:r>
            <a:r>
              <a:rPr lang="de-CH" sz="1200" dirty="0" err="1">
                <a:solidFill>
                  <a:schemeClr val="bg1"/>
                </a:solidFill>
              </a:rPr>
              <a:t>Passerelle</a:t>
            </a:r>
            <a:r>
              <a:rPr lang="de-CH" sz="1200" dirty="0">
                <a:solidFill>
                  <a:schemeClr val="bg1"/>
                </a:solidFill>
              </a:rPr>
              <a:t> Universität </a:t>
            </a:r>
            <a:endParaRPr lang="de-DE" sz="1200" kern="0" dirty="0">
              <a:solidFill>
                <a:schemeClr val="bg1"/>
              </a:solidFill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39282457-C78B-1F4F-9F4F-CDDC38AC4C5A}"/>
              </a:ext>
            </a:extLst>
          </p:cNvPr>
          <p:cNvSpPr txBox="1">
            <a:spLocks/>
          </p:cNvSpPr>
          <p:nvPr/>
        </p:nvSpPr>
        <p:spPr bwMode="auto">
          <a:xfrm>
            <a:off x="395536" y="992323"/>
            <a:ext cx="5040560" cy="35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3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r>
              <a:rPr lang="de-CH" sz="1300" dirty="0"/>
              <a:t>Drei Modelle bieten dir die Banken und Versicherungen an.</a:t>
            </a:r>
          </a:p>
        </p:txBody>
      </p:sp>
      <p:sp>
        <p:nvSpPr>
          <p:cNvPr id="17" name="Dreieck 16">
            <a:extLst>
              <a:ext uri="{FF2B5EF4-FFF2-40B4-BE49-F238E27FC236}">
                <a16:creationId xmlns:a16="http://schemas.microsoft.com/office/drawing/2014/main" id="{DC25C5E9-2920-5B4F-89D5-282C4F6A908A}"/>
              </a:ext>
            </a:extLst>
          </p:cNvPr>
          <p:cNvSpPr/>
          <p:nvPr/>
        </p:nvSpPr>
        <p:spPr>
          <a:xfrm rot="5400000">
            <a:off x="-146086" y="976201"/>
            <a:ext cx="563234" cy="297949"/>
          </a:xfrm>
          <a:prstGeom prst="triangle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CBC0BEA-8C55-B448-BB16-EBE2A91DF230}"/>
              </a:ext>
            </a:extLst>
          </p:cNvPr>
          <p:cNvSpPr/>
          <p:nvPr/>
        </p:nvSpPr>
        <p:spPr>
          <a:xfrm>
            <a:off x="445751" y="1331012"/>
            <a:ext cx="2736305" cy="3315812"/>
          </a:xfrm>
          <a:prstGeom prst="rect">
            <a:avLst/>
          </a:prstGeom>
          <a:solidFill>
            <a:srgbClr val="00CEF3"/>
          </a:solidFill>
          <a:ln>
            <a:solidFill>
              <a:srgbClr val="00C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4DA59733-21A3-034C-8CE7-C95ACE52CF7D}"/>
              </a:ext>
            </a:extLst>
          </p:cNvPr>
          <p:cNvSpPr txBox="1">
            <a:spLocks/>
          </p:cNvSpPr>
          <p:nvPr/>
        </p:nvSpPr>
        <p:spPr bwMode="auto">
          <a:xfrm>
            <a:off x="472384" y="1403020"/>
            <a:ext cx="2736306" cy="325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3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r>
              <a:rPr lang="de-CH" sz="1300" dirty="0">
                <a:highlight>
                  <a:srgbClr val="FFCE00"/>
                </a:highlight>
              </a:rPr>
              <a:t>Kauffrau /Kaufmann EFZ </a:t>
            </a:r>
            <a:br>
              <a:rPr lang="de-CH" sz="1300" dirty="0">
                <a:highlight>
                  <a:srgbClr val="FFCE00"/>
                </a:highlight>
              </a:rPr>
            </a:br>
            <a:r>
              <a:rPr lang="de-CH" sz="1300" dirty="0" err="1">
                <a:highlight>
                  <a:srgbClr val="FFCE00"/>
                </a:highlight>
              </a:rPr>
              <a:t>Berufsmatura</a:t>
            </a:r>
            <a:r>
              <a:rPr lang="de-CH" sz="1300" dirty="0">
                <a:highlight>
                  <a:srgbClr val="FFCE00"/>
                </a:highlight>
              </a:rPr>
              <a:t> Fokus (KV BM Fokus) </a:t>
            </a:r>
            <a:br>
              <a:rPr lang="de-CH" sz="1300" dirty="0">
                <a:highlight>
                  <a:srgbClr val="FFCE00"/>
                </a:highlight>
              </a:rPr>
            </a:br>
            <a:br>
              <a:rPr lang="de-CH" sz="1300" dirty="0">
                <a:highlight>
                  <a:srgbClr val="FFCE00"/>
                </a:highlight>
              </a:rPr>
            </a:br>
            <a:r>
              <a:rPr lang="de-CH" sz="1200" dirty="0">
                <a:solidFill>
                  <a:srgbClr val="AD38BA"/>
                </a:solidFill>
              </a:rPr>
              <a:t>Voraussetzung: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Gute bis sehr gute schulische Leistungen</a:t>
            </a:r>
          </a:p>
          <a:p>
            <a:r>
              <a:rPr lang="de-CH" sz="1200" dirty="0">
                <a:solidFill>
                  <a:srgbClr val="AD38BA"/>
                </a:solidFill>
              </a:rPr>
              <a:t>Bewertung: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Unterrichtsfächer – mit Promotion</a:t>
            </a:r>
          </a:p>
          <a:p>
            <a:r>
              <a:rPr lang="de-CH" sz="1200" dirty="0">
                <a:solidFill>
                  <a:srgbClr val="AD38BA"/>
                </a:solidFill>
              </a:rPr>
              <a:t>Abschluss: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 err="1">
                <a:solidFill>
                  <a:schemeClr val="bg1"/>
                </a:solidFill>
              </a:rPr>
              <a:t>Eidg</a:t>
            </a:r>
            <a:r>
              <a:rPr lang="de-CH" sz="1200" dirty="0">
                <a:solidFill>
                  <a:schemeClr val="bg1"/>
                </a:solidFill>
              </a:rPr>
              <a:t>. Fähigkeitszeugnis Kaufmann/-frau EFZ mit Berufs-</a:t>
            </a:r>
            <a:r>
              <a:rPr lang="de-CH" sz="1200" dirty="0" err="1">
                <a:solidFill>
                  <a:schemeClr val="bg1"/>
                </a:solidFill>
              </a:rPr>
              <a:t>matura</a:t>
            </a:r>
            <a:r>
              <a:rPr lang="de-CH" sz="1200" dirty="0">
                <a:solidFill>
                  <a:schemeClr val="bg1"/>
                </a:solidFill>
              </a:rPr>
              <a:t> (Typ Wirtschaft)</a:t>
            </a:r>
          </a:p>
          <a:p>
            <a:r>
              <a:rPr lang="de-CH" sz="1200" dirty="0">
                <a:solidFill>
                  <a:srgbClr val="AD38BA"/>
                </a:solidFill>
              </a:rPr>
              <a:t>Weiterbildung: </a:t>
            </a:r>
            <a:br>
              <a:rPr lang="de-CH" sz="1200" dirty="0">
                <a:solidFill>
                  <a:srgbClr val="AD38BA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Fachhochschule </a:t>
            </a:r>
            <a:br>
              <a:rPr lang="de-CH" sz="1200" dirty="0">
                <a:solidFill>
                  <a:schemeClr val="bg1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oder via </a:t>
            </a:r>
            <a:r>
              <a:rPr lang="de-CH" sz="1200" dirty="0" err="1">
                <a:solidFill>
                  <a:schemeClr val="bg1"/>
                </a:solidFill>
              </a:rPr>
              <a:t>Passerelle</a:t>
            </a:r>
            <a:r>
              <a:rPr lang="de-CH" sz="1200" dirty="0">
                <a:solidFill>
                  <a:schemeClr val="bg1"/>
                </a:solidFill>
              </a:rPr>
              <a:t> Universität</a:t>
            </a:r>
          </a:p>
          <a:p>
            <a:r>
              <a:rPr lang="de-CH" sz="1200" dirty="0">
                <a:solidFill>
                  <a:srgbClr val="AD38BA"/>
                </a:solidFill>
              </a:rPr>
              <a:t>Spezialität:</a:t>
            </a:r>
            <a:r>
              <a:rPr lang="de-CH" sz="1200" dirty="0">
                <a:solidFill>
                  <a:schemeClr val="bg1"/>
                </a:solidFill>
              </a:rPr>
              <a:t> </a:t>
            </a:r>
            <a:br>
              <a:rPr lang="de-CH" sz="1200" dirty="0">
                <a:solidFill>
                  <a:schemeClr val="bg1"/>
                </a:solidFill>
              </a:rPr>
            </a:br>
            <a:r>
              <a:rPr lang="de-CH" sz="1200" dirty="0">
                <a:solidFill>
                  <a:schemeClr val="bg1"/>
                </a:solidFill>
              </a:rPr>
              <a:t>Attraktives und vielfältiges 1. Lehrjahr mit Vollzeit Berufsfachschule</a:t>
            </a:r>
            <a:endParaRPr lang="de-DE" sz="1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1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EBAEF-AE9C-BF43-A3BF-A42C754A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49436"/>
            <a:ext cx="8675687" cy="594122"/>
          </a:xfrm>
        </p:spPr>
        <p:txBody>
          <a:bodyPr/>
          <a:lstStyle/>
          <a:p>
            <a:r>
              <a:rPr lang="de-CH" dirty="0"/>
              <a:t>Banklehre </a:t>
            </a:r>
            <a:r>
              <a:rPr lang="de-CH" dirty="0">
                <a:solidFill>
                  <a:srgbClr val="00CEF3"/>
                </a:solidFill>
              </a:rPr>
              <a:t>an der KV Wirtschaftsschule Zürich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7F096-AE9B-514F-BC26-0344E17D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Los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Läbe</a:t>
            </a:r>
            <a:r>
              <a:rPr lang="de-CH" dirty="0"/>
              <a:t> - </a:t>
            </a:r>
            <a:r>
              <a:rPr lang="de-CH" dirty="0" err="1"/>
              <a:t>banklehre.ch</a:t>
            </a:r>
            <a:endParaRPr lang="de-DE" dirty="0"/>
          </a:p>
        </p:txBody>
      </p:sp>
      <p:graphicFrame>
        <p:nvGraphicFramePr>
          <p:cNvPr id="13" name="Table 25">
            <a:extLst>
              <a:ext uri="{FF2B5EF4-FFF2-40B4-BE49-F238E27FC236}">
                <a16:creationId xmlns:a16="http://schemas.microsoft.com/office/drawing/2014/main" id="{ECA5CAC4-D13B-AC4E-99D7-2EF495B05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74481"/>
              </p:ext>
            </p:extLst>
          </p:nvPr>
        </p:nvGraphicFramePr>
        <p:xfrm>
          <a:off x="468312" y="1366537"/>
          <a:ext cx="8410168" cy="3116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12">
                  <a:extLst>
                    <a:ext uri="{9D8B030D-6E8A-4147-A177-3AD203B41FA5}">
                      <a16:colId xmlns:a16="http://schemas.microsoft.com/office/drawing/2014/main" val="2764098029"/>
                    </a:ext>
                  </a:extLst>
                </a:gridCol>
                <a:gridCol w="931933">
                  <a:extLst>
                    <a:ext uri="{9D8B030D-6E8A-4147-A177-3AD203B41FA5}">
                      <a16:colId xmlns:a16="http://schemas.microsoft.com/office/drawing/2014/main" val="3201792536"/>
                    </a:ext>
                  </a:extLst>
                </a:gridCol>
                <a:gridCol w="2221630">
                  <a:extLst>
                    <a:ext uri="{9D8B030D-6E8A-4147-A177-3AD203B41FA5}">
                      <a16:colId xmlns:a16="http://schemas.microsoft.com/office/drawing/2014/main" val="3080568382"/>
                    </a:ext>
                  </a:extLst>
                </a:gridCol>
                <a:gridCol w="216955">
                  <a:extLst>
                    <a:ext uri="{9D8B030D-6E8A-4147-A177-3AD203B41FA5}">
                      <a16:colId xmlns:a16="http://schemas.microsoft.com/office/drawing/2014/main" val="1503244838"/>
                    </a:ext>
                  </a:extLst>
                </a:gridCol>
                <a:gridCol w="1958536">
                  <a:extLst>
                    <a:ext uri="{9D8B030D-6E8A-4147-A177-3AD203B41FA5}">
                      <a16:colId xmlns:a16="http://schemas.microsoft.com/office/drawing/2014/main" val="1024725530"/>
                    </a:ext>
                  </a:extLst>
                </a:gridCol>
                <a:gridCol w="2140202">
                  <a:extLst>
                    <a:ext uri="{9D8B030D-6E8A-4147-A177-3AD203B41FA5}">
                      <a16:colId xmlns:a16="http://schemas.microsoft.com/office/drawing/2014/main" val="2936583031"/>
                    </a:ext>
                  </a:extLst>
                </a:gridCol>
              </a:tblGrid>
              <a:tr h="415636"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Lernorte</a:t>
                      </a:r>
                    </a:p>
                  </a:txBody>
                  <a:tcPr marT="41564" marB="41564"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Didaktik</a:t>
                      </a:r>
                    </a:p>
                  </a:txBody>
                  <a:tcPr marT="41564" marB="41564">
                    <a:solidFill>
                      <a:srgbClr val="FFCE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KV-Lehre EFZ </a:t>
                      </a:r>
                    </a:p>
                    <a:p>
                      <a:r>
                        <a:rPr lang="de-DE" sz="700" b="1" i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(Handlungskompetenzbereiche – keine Promotion)</a:t>
                      </a:r>
                    </a:p>
                  </a:txBody>
                  <a:tcPr marT="41564" marB="41564">
                    <a:solidFill>
                      <a:srgbClr val="FFCE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700" b="1" i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KV-Lehre EFZ mit Berufsmatura                     (Unterrichtsfächer – mit Promotion)</a:t>
                      </a:r>
                      <a:endParaRPr lang="de-DE" sz="700" b="1" i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>
                    <a:solidFill>
                      <a:srgbClr val="FFCE0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de-DE" sz="1000" baseline="0" noProof="0"/>
                        <a:t>KV-Lehre mit Berufsmatura Fokus mit Basislehrjahr                   (Unterrichtsfächer)</a:t>
                      </a:r>
                      <a:endParaRPr lang="de-DE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700" b="1" i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KV-Lehre EFZ mit Berufsmatura Fokus (Unterrichtsfächer – mit Promotion)</a:t>
                      </a:r>
                    </a:p>
                    <a:p>
                      <a:r>
                        <a:rPr lang="de-DE" sz="700" b="1" i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Lehrjahr  Vollzeit BFS+ (8 Wochen Ferien)</a:t>
                      </a:r>
                    </a:p>
                  </a:txBody>
                  <a:tcPr marT="41564" marB="41564">
                    <a:solidFill>
                      <a:srgbClr val="FFC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293959"/>
                  </a:ext>
                </a:extLst>
              </a:tr>
              <a:tr h="1509657">
                <a:tc rowSpan="2">
                  <a:txBody>
                    <a:bodyPr/>
                    <a:lstStyle/>
                    <a:p>
                      <a:r>
                        <a:rPr lang="de-DE" sz="700" b="1" i="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Berufsfachschule BFS (KV Zürich Wirtschaftsschule)</a:t>
                      </a:r>
                    </a:p>
                    <a:p>
                      <a:endParaRPr lang="de-DE" sz="700" b="1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700" b="1" i="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Branchen- oder Branchen-Cluster-Klassen</a:t>
                      </a:r>
                    </a:p>
                    <a:p>
                      <a:endParaRPr lang="de-DE" sz="700" b="1" i="0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de-DE" sz="700" b="1" i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Handlungs-kompetenz-bereiche = Berufsfeld-Didaktik</a:t>
                      </a:r>
                    </a:p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Unterrichts-Fächer = Fach-Didaktik</a:t>
                      </a:r>
                    </a:p>
                    <a:p>
                      <a:endParaRPr lang="de-DE" sz="700" b="1" i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 Handeln in agilen Arbeits- und Organisationsformen</a:t>
                      </a:r>
                    </a:p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B. Interagieren in einem vernetzten Umfeld</a:t>
                      </a:r>
                    </a:p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 Koordinieren von unternehmerischen Arbeitsprozessen</a:t>
                      </a:r>
                    </a:p>
                    <a:p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Gestalten von Kunden- und Lieferantenbeziehungen</a:t>
                      </a:r>
                    </a:p>
                    <a:p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 Einsetzen von Technologien der digitalen Arbeitswelt</a:t>
                      </a:r>
                    </a:p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F. Wahlpflichtbereich Französisch</a:t>
                      </a:r>
                    </a:p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Englisch integriert in die HK-Bereiche</a:t>
                      </a:r>
                    </a:p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Optionen im 3. Lehrjahr</a:t>
                      </a:r>
                    </a:p>
                  </a:txBody>
                  <a:tcPr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Deutsch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Französisch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Englisch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Geschichte und Politik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Finanz- &amp; Rechnungswesen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Mathematik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Wirtschaft &amp; Recht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Geschichte und Politik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Technik und Umwelt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Einsetzen von Technologien der digitalen Arbeitswelt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IDPA / Sport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Handlungskompetenzen in die Fächer integriert</a:t>
                      </a:r>
                    </a:p>
                  </a:txBody>
                  <a:tcPr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Deutsch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Französisch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Englisch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Geschichte und Politik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Finanz- &amp; Rechnungswesen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Mathematik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Wirtschaft &amp; Recht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Geschichte und Politik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Technik und Umwelt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Einsetzen von Techologien der digitalen Arbeitswelt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IDPA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050" noProof="0"/>
                        <a:t>Sport</a:t>
                      </a:r>
                      <a:endParaRPr lang="de-DE" sz="1050" noProof="0" dirty="0"/>
                    </a:p>
                  </a:txBody>
                  <a:tcPr>
                    <a:solidFill>
                      <a:srgbClr val="ADC8E9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Deutsch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Französisch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Englisch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Geschichte und Politik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Finanz- &amp; Rechnungswesen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Mathematik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Wirtschaft &amp; Recht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Geschichte und Politik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Technik und Umwelt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Einsetzen von Technologien der digitalen Arbeitswelt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IDPA / Sport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Handlungskompetenzen in die Fächer integriert</a:t>
                      </a:r>
                    </a:p>
                  </a:txBody>
                  <a:tcPr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863712"/>
                  </a:ext>
                </a:extLst>
              </a:tr>
              <a:tr h="193964">
                <a:tc vMerge="1">
                  <a:txBody>
                    <a:bodyPr/>
                    <a:lstStyle/>
                    <a:p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Anteil BFS</a:t>
                      </a:r>
                    </a:p>
                  </a:txBody>
                  <a:tcPr marT="41564" marB="4156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2 -2-1 Tage/Lehrjahr</a:t>
                      </a:r>
                    </a:p>
                  </a:txBody>
                  <a:tcPr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2-2-2 Tage/Lehrjahr</a:t>
                      </a:r>
                    </a:p>
                  </a:txBody>
                  <a:tcPr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de-DE" sz="1050" noProof="0" dirty="0"/>
                        <a:t>2-2-2</a:t>
                      </a:r>
                      <a:r>
                        <a:rPr lang="de-DE" sz="1050" baseline="0" noProof="0" dirty="0"/>
                        <a:t> Tage/Lehrjahr </a:t>
                      </a:r>
                      <a:endParaRPr lang="de-DE" sz="1050" noProof="0" dirty="0"/>
                    </a:p>
                  </a:txBody>
                  <a:tcPr>
                    <a:solidFill>
                      <a:srgbClr val="ADC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4.5-1-1</a:t>
                      </a:r>
                      <a:r>
                        <a:rPr lang="de-DE" sz="700" b="1" i="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Tage/Lehrjahr </a:t>
                      </a:r>
                      <a:endParaRPr lang="de-DE" sz="700" b="1" i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67088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Überbetriebliche</a:t>
                      </a:r>
                      <a:r>
                        <a:rPr lang="de-DE" sz="700" b="1" i="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Kurse ÜK  </a:t>
                      </a:r>
                      <a:endParaRPr lang="de-DE" sz="7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Module</a:t>
                      </a:r>
                      <a:r>
                        <a:rPr lang="de-DE" sz="700" b="1" i="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700" b="1" i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Tage: </a:t>
                      </a:r>
                      <a:r>
                        <a:rPr lang="de-DE" sz="700" b="1" i="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üK</a:t>
                      </a: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-Blöcke „Bank  &amp; Umfeld 1+2, Bankkunden beraten 1+2, Komplexe Bankkunden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700" b="1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Tage: Zusatzmodule bankindividuell, Vorbereitung  QV, Unterstützung BFS-Optionen</a:t>
                      </a:r>
                    </a:p>
                  </a:txBody>
                  <a:tcPr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5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5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047922"/>
                  </a:ext>
                </a:extLst>
              </a:tr>
              <a:tr h="193964">
                <a:tc rowSpan="2"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Betriebliche Ausbildung</a:t>
                      </a:r>
                      <a:r>
                        <a:rPr lang="de-DE" sz="700" b="1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700" b="1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Inhalte</a:t>
                      </a:r>
                      <a:r>
                        <a:rPr lang="de-DE" sz="700" b="1" i="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700" b="1" i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Branchenspezifische Ausbildungs- und Prüfungssituationen entsprechend den Handlungskompetenzbereichen</a:t>
                      </a:r>
                      <a:endParaRPr lang="de-DE" sz="700" b="1" i="0" strike="sngStrike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b="1" strike="sngStrike" baseline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FE5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b="1" strike="sngStrike" baseline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FE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3111"/>
                  </a:ext>
                </a:extLst>
              </a:tr>
              <a:tr h="193964">
                <a:tc vMerge="1">
                  <a:txBody>
                    <a:bodyPr/>
                    <a:lstStyle/>
                    <a:p>
                      <a:endParaRPr lang="en-US" sz="1000" b="1" dirty="0"/>
                    </a:p>
                  </a:txBody>
                  <a:tcPr anchor="ctr">
                    <a:solidFill>
                      <a:srgbClr val="D5E9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Anteil</a:t>
                      </a:r>
                      <a:r>
                        <a:rPr lang="de-DE" sz="700" b="1" i="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700" b="1" i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Betriebliche</a:t>
                      </a:r>
                      <a:r>
                        <a:rPr lang="de-DE" sz="700" b="1" i="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Ausbildung je nach Modell: EFZ = 3-4 Tage, EFZ mit BM 3 Tage, EFZ mit BM Fokus 0/4/4 Tage </a:t>
                      </a:r>
                      <a:endParaRPr lang="de-DE" sz="700" b="1" i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05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FE5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5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FE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45332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de-DE" sz="700" b="1" i="0" noProof="0" dirty="0">
                          <a:solidFill>
                            <a:srgbClr val="AD38B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Weiterbildung</a:t>
                      </a:r>
                    </a:p>
                  </a:txBody>
                  <a:tcPr marT="41564" marB="41564" anchor="ctr">
                    <a:solidFill>
                      <a:srgbClr val="00CEF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700" b="1" i="0" noProof="0" dirty="0">
                        <a:solidFill>
                          <a:srgbClr val="AD38B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>
                    <a:solidFill>
                      <a:srgbClr val="00CE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 i="0" noProof="0" dirty="0" err="1">
                          <a:solidFill>
                            <a:srgbClr val="AD38B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Berufsmatura</a:t>
                      </a:r>
                      <a:r>
                        <a:rPr lang="de-DE" sz="700" b="1" i="0" noProof="0" dirty="0">
                          <a:solidFill>
                            <a:srgbClr val="AD38B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  <a:p>
                      <a:pPr algn="ctr"/>
                      <a:r>
                        <a:rPr lang="de-DE" sz="700" b="1" i="0" noProof="0" dirty="0">
                          <a:solidFill>
                            <a:srgbClr val="AD38B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Zusatzkurse nötig</a:t>
                      </a:r>
                    </a:p>
                  </a:txBody>
                  <a:tcPr marT="41564" marB="41564">
                    <a:solidFill>
                      <a:srgbClr val="00CE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1" i="0" dirty="0">
                        <a:solidFill>
                          <a:srgbClr val="AD38B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1564" marB="41564">
                    <a:solidFill>
                      <a:srgbClr val="00C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700" b="1" i="0" noProof="0" dirty="0">
                          <a:solidFill>
                            <a:srgbClr val="AD38B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Fachhochschule oder via </a:t>
                      </a:r>
                      <a:r>
                        <a:rPr lang="de-DE" sz="700" b="1" i="0" noProof="0" dirty="0" err="1">
                          <a:solidFill>
                            <a:srgbClr val="AD38B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Passerelle</a:t>
                      </a:r>
                      <a:r>
                        <a:rPr lang="de-DE" sz="700" b="1" i="0" noProof="0" dirty="0">
                          <a:solidFill>
                            <a:srgbClr val="AD38B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Universität</a:t>
                      </a:r>
                    </a:p>
                  </a:txBody>
                  <a:tcPr marT="41564" marB="41564">
                    <a:solidFill>
                      <a:srgbClr val="00C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50" b="0" noProof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596130"/>
                  </a:ext>
                </a:extLst>
              </a:tr>
            </a:tbl>
          </a:graphicData>
        </a:graphic>
      </p:graphicFrame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8C5A7FE2-056C-1348-B6A5-52CAC3604930}"/>
              </a:ext>
            </a:extLst>
          </p:cNvPr>
          <p:cNvSpPr txBox="1">
            <a:spLocks/>
          </p:cNvSpPr>
          <p:nvPr/>
        </p:nvSpPr>
        <p:spPr bwMode="auto">
          <a:xfrm>
            <a:off x="395536" y="992323"/>
            <a:ext cx="8410168" cy="35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SzPct val="80000"/>
              <a:buFontTx/>
              <a:buNone/>
              <a:defRPr sz="1800" b="1" i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1B9"/>
              </a:buClr>
              <a:buFontTx/>
              <a:buBlip>
                <a:blip r:embed="rId3"/>
              </a:buBlip>
              <a:defRPr sz="18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14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76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0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82" indent="-171454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500">
                <a:solidFill>
                  <a:schemeClr val="tx1"/>
                </a:solidFill>
                <a:latin typeface="Helvetica" pitchFamily="2" charset="0"/>
                <a:cs typeface="+mn-cs"/>
              </a:defRPr>
            </a:lvl5pPr>
            <a:lvl6pPr marL="1885990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228897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2571804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2914712" indent="-17145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r>
              <a:rPr lang="de-DE" sz="1300" dirty="0"/>
              <a:t>Drei Modelle mit unterschiedlichen Ansprüchen: Unterschiede Lehre EFZ mit oder ohne </a:t>
            </a:r>
            <a:r>
              <a:rPr lang="de-DE" sz="1300" dirty="0" err="1"/>
              <a:t>Berufsmatura</a:t>
            </a:r>
            <a:r>
              <a:rPr lang="de-DE" sz="1300" dirty="0"/>
              <a:t> (BM)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5106762C-D4A6-4447-B313-D70CB7BB4803}"/>
              </a:ext>
            </a:extLst>
          </p:cNvPr>
          <p:cNvSpPr txBox="1"/>
          <p:nvPr/>
        </p:nvSpPr>
        <p:spPr>
          <a:xfrm>
            <a:off x="3670418" y="4731990"/>
            <a:ext cx="39604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800" b="1" dirty="0">
                <a:latin typeface="Calibri" panose="020F0502020204030204" pitchFamily="34" charset="0"/>
                <a:cs typeface="Calibri" panose="020F0502020204030204" pitchFamily="34" charset="0"/>
              </a:rPr>
              <a:t>BFS+ </a:t>
            </a:r>
            <a:r>
              <a:rPr lang="de-CH" sz="800" dirty="0">
                <a:latin typeface="Calibri" panose="020F0502020204030204" pitchFamily="34" charset="0"/>
                <a:cs typeface="Calibri" panose="020F0502020204030204" pitchFamily="34" charset="0"/>
              </a:rPr>
              <a:t>= Berufsschulunterricht + diverse Zusatzaktivitäten, 8 Wochen Ferien</a:t>
            </a:r>
          </a:p>
          <a:p>
            <a:r>
              <a:rPr lang="de-CH" sz="800" b="1" dirty="0">
                <a:latin typeface="Calibri" panose="020F0502020204030204" pitchFamily="34" charset="0"/>
                <a:cs typeface="Calibri" panose="020F0502020204030204" pitchFamily="34" charset="0"/>
              </a:rPr>
              <a:t>EFZ </a:t>
            </a:r>
            <a:r>
              <a:rPr lang="de-CH" sz="800" dirty="0">
                <a:latin typeface="Calibri" panose="020F0502020204030204" pitchFamily="34" charset="0"/>
                <a:cs typeface="Calibri" panose="020F0502020204030204" pitchFamily="34" charset="0"/>
              </a:rPr>
              <a:t>= Eidgenössisches Fähigkeitszeugnis</a:t>
            </a:r>
          </a:p>
        </p:txBody>
      </p:sp>
    </p:spTree>
    <p:extLst>
      <p:ext uri="{BB962C8B-B14F-4D97-AF65-F5344CB8AC3E}">
        <p14:creationId xmlns:p14="http://schemas.microsoft.com/office/powerpoint/2010/main" val="2487601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Benutzerdefinier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CCFF"/>
      </a:accent1>
      <a:accent2>
        <a:srgbClr val="AD38BA"/>
      </a:accent2>
      <a:accent3>
        <a:srgbClr val="FFD617"/>
      </a:accent3>
      <a:accent4>
        <a:srgbClr val="E3E4E3"/>
      </a:accent4>
      <a:accent5>
        <a:srgbClr val="DAEDEF"/>
      </a:accent5>
      <a:accent6>
        <a:srgbClr val="33CCFF"/>
      </a:accent6>
      <a:hlink>
        <a:srgbClr val="AC37B9"/>
      </a:hlink>
      <a:folHlink>
        <a:srgbClr val="FFD400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1913</Words>
  <Application>Microsoft Macintosh PowerPoint</Application>
  <PresentationFormat>Bildschirmpräsentation (16:9)</PresentationFormat>
  <Paragraphs>226</Paragraphs>
  <Slides>26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Arial</vt:lpstr>
      <vt:lpstr>Arial Narrow</vt:lpstr>
      <vt:lpstr>Calibri</vt:lpstr>
      <vt:lpstr>Cambria</vt:lpstr>
      <vt:lpstr>Helvetica</vt:lpstr>
      <vt:lpstr>Wingdings</vt:lpstr>
      <vt:lpstr>Default Design</vt:lpstr>
      <vt:lpstr>PowerPoint-Präsentation</vt:lpstr>
      <vt:lpstr>Die Banklehre hat Zukunft</vt:lpstr>
      <vt:lpstr>PowerPoint-Präsentation</vt:lpstr>
      <vt:lpstr>PowerPoint-Präsentation</vt:lpstr>
      <vt:lpstr>Praxisnah – die Banklehre </vt:lpstr>
      <vt:lpstr>PowerPoint-Präsentation</vt:lpstr>
      <vt:lpstr>PowerPoint-Präsentation</vt:lpstr>
      <vt:lpstr>Die Banklehre der Zukunft steht auf stabilen Beinen.</vt:lpstr>
      <vt:lpstr>Banklehre an der KV Wirtschaftsschule Zürich </vt:lpstr>
      <vt:lpstr>PowerPoint-Präsentation</vt:lpstr>
      <vt:lpstr>PowerPoint-Präsentation</vt:lpstr>
      <vt:lpstr>Die Berufsmatura ist dein Ticket für ein Studium</vt:lpstr>
      <vt:lpstr>Warum wird die Berufsmatura wichtiger?</vt:lpstr>
      <vt:lpstr>Zwei gleichwertige Wege zur Berufsmatura</vt:lpstr>
      <vt:lpstr>Kaufleute EFZ Branche Bank mit Berufsmatura </vt:lpstr>
      <vt:lpstr>Kaufleute EFZ Branche Bank mit Berufsmatura Fokus (KV BM Fokus)</vt:lpstr>
      <vt:lpstr>Kaufleute EFZ Branche Bank mit Berufsmatura Fokus (KV BM Fokus)</vt:lpstr>
      <vt:lpstr>KV BM Fokus: Die Vorteile des neuen Modells </vt:lpstr>
      <vt:lpstr>KV BM Fokus: Ablauf 1. Lehrjahr  </vt:lpstr>
      <vt:lpstr>KV BM Fokus: Eckpunkte 2. und 3. Lehrjahr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UBS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t251433</dc:creator>
  <cp:lastModifiedBy>Nora Voegeli</cp:lastModifiedBy>
  <cp:revision>478</cp:revision>
  <cp:lastPrinted>2018-09-14T12:05:59Z</cp:lastPrinted>
  <dcterms:created xsi:type="dcterms:W3CDTF">2011-06-28T09:16:19Z</dcterms:created>
  <dcterms:modified xsi:type="dcterms:W3CDTF">2022-04-06T08:53:39Z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IQPDocumentId">
    <vt:lpwstr>c31dfc7e-b0e7-4fba-ab04-168fe417e702</vt:lpwstr>
  </property>
</Properties>
</file>